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2"/>
  </p:notesMasterIdLst>
  <p:sldIdLst>
    <p:sldId id="279" r:id="rId2"/>
    <p:sldId id="330" r:id="rId3"/>
    <p:sldId id="338" r:id="rId4"/>
    <p:sldId id="363" r:id="rId5"/>
    <p:sldId id="362" r:id="rId6"/>
    <p:sldId id="364" r:id="rId7"/>
    <p:sldId id="365" r:id="rId8"/>
    <p:sldId id="366" r:id="rId9"/>
    <p:sldId id="333" r:id="rId10"/>
    <p:sldId id="334" r:id="rId11"/>
  </p:sldIdLst>
  <p:sldSz cx="9144000" cy="5143500" type="screen16x9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B0"/>
    <a:srgbClr val="FFFFFF"/>
    <a:srgbClr val="4A75A0"/>
    <a:srgbClr val="436990"/>
    <a:srgbClr val="819393"/>
    <a:srgbClr val="E1F7FF"/>
    <a:srgbClr val="3B5571"/>
    <a:srgbClr val="8593C2"/>
    <a:srgbClr val="4872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>
      <p:cViewPr varScale="1">
        <p:scale>
          <a:sx n="151" d="100"/>
          <a:sy n="151" d="100"/>
        </p:scale>
        <p:origin x="-3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106239" tIns="53119" rIns="106239" bIns="53119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9" y="1"/>
            <a:ext cx="4275402" cy="336788"/>
          </a:xfrm>
          <a:prstGeom prst="rect">
            <a:avLst/>
          </a:prstGeom>
        </p:spPr>
        <p:txBody>
          <a:bodyPr vert="horz" lIns="106239" tIns="53119" rIns="106239" bIns="53119" rtlCol="0"/>
          <a:lstStyle>
            <a:lvl1pPr algn="r">
              <a:defRPr sz="1400"/>
            </a:lvl1pPr>
          </a:lstStyle>
          <a:p>
            <a:fld id="{D5B3FCB5-D1B2-40BC-AE71-245DB66F867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239" tIns="53119" rIns="106239" bIns="531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067"/>
            <a:ext cx="7893050" cy="2652726"/>
          </a:xfrm>
          <a:prstGeom prst="rect">
            <a:avLst/>
          </a:prstGeom>
        </p:spPr>
        <p:txBody>
          <a:bodyPr vert="horz" lIns="106239" tIns="53119" rIns="106239" bIns="531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8976"/>
            <a:ext cx="4275402" cy="336788"/>
          </a:xfrm>
          <a:prstGeom prst="rect">
            <a:avLst/>
          </a:prstGeom>
        </p:spPr>
        <p:txBody>
          <a:bodyPr vert="horz" lIns="106239" tIns="53119" rIns="106239" bIns="53119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9" y="6398976"/>
            <a:ext cx="4275402" cy="336788"/>
          </a:xfrm>
          <a:prstGeom prst="rect">
            <a:avLst/>
          </a:prstGeom>
        </p:spPr>
        <p:txBody>
          <a:bodyPr vert="horz" lIns="106239" tIns="53119" rIns="106239" bIns="53119" rtlCol="0" anchor="b"/>
          <a:lstStyle>
            <a:lvl1pPr algn="r">
              <a:defRPr sz="1400"/>
            </a:lvl1pPr>
          </a:lstStyle>
          <a:p>
            <a:fld id="{A440B766-0345-44D5-BFDD-5CAC1759B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6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7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4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0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3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3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3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7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0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4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30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0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9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7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3257550"/>
            <a:ext cx="7853916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10"/>
              </a:lnSpc>
              <a:spcBef>
                <a:spcPts val="1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ВЛАСЮК ОКСАНА АНДРЕЕВНА</a:t>
            </a:r>
          </a:p>
          <a:p>
            <a:pPr marL="12700" algn="r">
              <a:lnSpc>
                <a:spcPts val="1910"/>
              </a:lnSpc>
              <a:spcBef>
                <a:spcPts val="1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Заместитель директора по учебной работе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ЦОиВ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12700" algn="r">
              <a:lnSpc>
                <a:spcPts val="1910"/>
              </a:lnSpc>
              <a:spcBef>
                <a:spcPts val="10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12700" algn="r">
              <a:lnSpc>
                <a:spcPts val="1910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ЧЕРНЫШЕВА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ОЛЕСЯ НИКОЛАЕВНА</a:t>
            </a:r>
          </a:p>
          <a:p>
            <a:pPr marL="12700" algn="r">
              <a:lnSpc>
                <a:spcPts val="1910"/>
              </a:lnSpc>
              <a:spcBef>
                <a:spcPts val="1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Начальник отдела кадров </a:t>
            </a:r>
          </a:p>
          <a:p>
            <a:pPr marL="12700" algn="r">
              <a:lnSpc>
                <a:spcPts val="1910"/>
              </a:lnSpc>
              <a:spcBef>
                <a:spcPts val="100"/>
              </a:spcBef>
            </a:pPr>
            <a:endParaRPr sz="16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228600" y="2943736"/>
            <a:ext cx="8692116" cy="45719"/>
          </a:xfrm>
          <a:custGeom>
            <a:avLst/>
            <a:gdLst/>
            <a:ahLst/>
            <a:cxnLst/>
            <a:rect l="l" t="t" r="r" b="b"/>
            <a:pathLst>
              <a:path w="7506334">
                <a:moveTo>
                  <a:pt x="0" y="0"/>
                </a:moveTo>
                <a:lnTo>
                  <a:pt x="7506094" y="1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2548" y="255748"/>
            <a:ext cx="1360681" cy="252633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sz="900" spc="-5" dirty="0">
                <a:solidFill>
                  <a:srgbClr val="A6A6A6"/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</a:t>
            </a:r>
            <a:r>
              <a:rPr sz="900" dirty="0">
                <a:solidFill>
                  <a:srgbClr val="A6A6A6"/>
                </a:solidFill>
                <a:latin typeface="Franklin Gothic Medium Cond" panose="020B0606030402020204" pitchFamily="34" charset="0"/>
                <a:cs typeface="Microsoft Sans Serif"/>
              </a:rPr>
              <a:t> </a:t>
            </a:r>
            <a:r>
              <a:rPr lang="ru-RU" sz="900" spc="-5" dirty="0">
                <a:solidFill>
                  <a:srgbClr val="A6A6A6"/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dirty="0"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026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1742492" y="185244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2"/>
          <p:cNvSpPr txBox="1"/>
          <p:nvPr/>
        </p:nvSpPr>
        <p:spPr>
          <a:xfrm>
            <a:off x="203200" y="1071183"/>
            <a:ext cx="86360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Меры поддержки молодых специалистов в КГА ПОУ ГАСКК МЦК (в том числе в кластере «Машиностроение» в рамках федерального проекта 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Профессионалитет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»)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="" xmlns:a16="http://schemas.microsoft.com/office/drawing/2014/main" id="{0EA20E2D-6888-4E2A-9BC0-9F6C5E0C516D}"/>
              </a:ext>
            </a:extLst>
          </p:cNvPr>
          <p:cNvSpPr txBox="1"/>
          <p:nvPr/>
        </p:nvSpPr>
        <p:spPr>
          <a:xfrm>
            <a:off x="6523436" y="122421"/>
            <a:ext cx="1027504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2" name="Picture 4" descr="https://radar-mms.com/upload/iblock/4bb/4bb6626a27ac43254450104564cd2e42.png">
            <a:extLst>
              <a:ext uri="{FF2B5EF4-FFF2-40B4-BE49-F238E27FC236}">
                <a16:creationId xmlns="" xmlns:a16="http://schemas.microsoft.com/office/drawing/2014/main" id="{BE71F8B9-961F-4D1E-9DE5-2B28C7B0D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5368320" y="115671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8AFCF244-BD5E-4E79-B043-382D6FE27ECA}"/>
              </a:ext>
            </a:extLst>
          </p:cNvPr>
          <p:cNvSpPr txBox="1"/>
          <p:nvPr/>
        </p:nvSpPr>
        <p:spPr>
          <a:xfrm>
            <a:off x="4063951" y="111627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E64DD44-1804-45F1-B9D5-545C3E426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276" y="121275"/>
            <a:ext cx="476501" cy="4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4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6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7696" y="60430"/>
            <a:ext cx="483794" cy="48379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6430"/>
            <a:ext cx="2667000" cy="1903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97630"/>
            <a:ext cx="2667000" cy="1905299"/>
          </a:xfrm>
          <a:prstGeom prst="rect">
            <a:avLst/>
          </a:prstGeom>
        </p:spPr>
      </p:pic>
      <p:sp>
        <p:nvSpPr>
          <p:cNvPr id="13" name="object 5"/>
          <p:cNvSpPr txBox="1"/>
          <p:nvPr/>
        </p:nvSpPr>
        <p:spPr>
          <a:xfrm>
            <a:off x="457200" y="787866"/>
            <a:ext cx="2667000" cy="198259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R="5080">
              <a:lnSpc>
                <a:spcPct val="70000"/>
              </a:lnSpc>
              <a:spcBef>
                <a:spcPts val="170"/>
              </a:spcBef>
            </a:pPr>
            <a:r>
              <a:rPr lang="ru-RU" sz="1600" spc="-5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Слесарно-механический участок</a:t>
            </a:r>
          </a:p>
        </p:txBody>
      </p:sp>
      <p:sp>
        <p:nvSpPr>
          <p:cNvPr id="14" name="object 5"/>
          <p:cNvSpPr txBox="1"/>
          <p:nvPr/>
        </p:nvSpPr>
        <p:spPr>
          <a:xfrm>
            <a:off x="3200400" y="779319"/>
            <a:ext cx="2667000" cy="198259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R="5080" algn="ctr">
              <a:lnSpc>
                <a:spcPct val="70000"/>
              </a:lnSpc>
              <a:spcBef>
                <a:spcPts val="170"/>
              </a:spcBef>
            </a:pPr>
            <a:r>
              <a:rPr lang="ru-RU" sz="1600" spc="-5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Слесарно-сборочный участок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23950"/>
            <a:ext cx="2667000" cy="1907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05150"/>
            <a:ext cx="2667000" cy="1905894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6122792" y="680318"/>
            <a:ext cx="2792608" cy="396262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R="5080" algn="ctr">
              <a:lnSpc>
                <a:spcPct val="70000"/>
              </a:lnSpc>
              <a:spcBef>
                <a:spcPts val="170"/>
              </a:spcBef>
            </a:pPr>
            <a:r>
              <a:rPr lang="ru-RU" sz="1600" spc="-5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Участок промышленной механики</a:t>
            </a:r>
          </a:p>
          <a:p>
            <a:pPr marR="5080" algn="ctr">
              <a:lnSpc>
                <a:spcPct val="70000"/>
              </a:lnSpc>
              <a:spcBef>
                <a:spcPts val="170"/>
              </a:spcBef>
            </a:pPr>
            <a:r>
              <a:rPr lang="ru-RU" sz="1600" spc="-5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 и электрооборудования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92" y="1123353"/>
            <a:ext cx="2792608" cy="19044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92" y="3098564"/>
            <a:ext cx="2792608" cy="19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0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511480" y="2515419"/>
            <a:ext cx="3547082" cy="220980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5"/>
          <p:cNvSpPr txBox="1"/>
          <p:nvPr/>
        </p:nvSpPr>
        <p:spPr>
          <a:xfrm>
            <a:off x="4370574" y="152028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2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3920518" y="81525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7"/>
          <p:cNvSpPr txBox="1"/>
          <p:nvPr/>
        </p:nvSpPr>
        <p:spPr>
          <a:xfrm>
            <a:off x="8104880" y="105702"/>
            <a:ext cx="1054360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4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6923926" y="47638"/>
            <a:ext cx="1199613" cy="5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757" y="49782"/>
            <a:ext cx="530120" cy="530120"/>
          </a:xfrm>
          <a:prstGeom prst="rect">
            <a:avLst/>
          </a:prstGeom>
        </p:spPr>
      </p:pic>
      <p:sp>
        <p:nvSpPr>
          <p:cNvPr id="16" name="object 5"/>
          <p:cNvSpPr txBox="1"/>
          <p:nvPr/>
        </p:nvSpPr>
        <p:spPr>
          <a:xfrm>
            <a:off x="6070418" y="102174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914" y="610406"/>
            <a:ext cx="3860672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lang="ru-RU" sz="2400" spc="-5" dirty="0">
                <a:solidFill>
                  <a:srgbClr val="0070C0"/>
                </a:solidFill>
                <a:latin typeface="Franklin Gothic Medium Cond" panose="020B0606030402020204" pitchFamily="34" charset="0"/>
                <a:cs typeface="Microsoft Sans Serif"/>
              </a:rPr>
              <a:t>КЛАСТЕР «МАШИНОСТРОЕНИЕ»</a:t>
            </a:r>
            <a:endParaRPr lang="ru-RU" sz="2400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9465" y="1365351"/>
            <a:ext cx="2388429" cy="71277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342710" y="1776326"/>
            <a:ext cx="534025" cy="2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7"/>
          <p:cNvSpPr txBox="1"/>
          <p:nvPr/>
        </p:nvSpPr>
        <p:spPr>
          <a:xfrm>
            <a:off x="977176" y="1365352"/>
            <a:ext cx="1532894" cy="68708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1400" spc="-5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10" y="1414375"/>
            <a:ext cx="544484" cy="37618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581400" y="1352550"/>
            <a:ext cx="1981200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131" y="1437055"/>
            <a:ext cx="641964" cy="42797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6526540" y="1352019"/>
            <a:ext cx="2254548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260" y="1419526"/>
            <a:ext cx="648366" cy="441441"/>
          </a:xfrm>
          <a:prstGeom prst="rect">
            <a:avLst/>
          </a:prstGeom>
        </p:spPr>
      </p:pic>
      <p:sp>
        <p:nvSpPr>
          <p:cNvPr id="25" name="object 7"/>
          <p:cNvSpPr txBox="1"/>
          <p:nvPr/>
        </p:nvSpPr>
        <p:spPr>
          <a:xfrm>
            <a:off x="7123910" y="1401043"/>
            <a:ext cx="1748898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ОПОРНЫЙ колледж:</a:t>
            </a:r>
          </a:p>
          <a:p>
            <a:pPr marL="12700" marR="5080"/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КГА ПОУ ГАСКК МЦК</a:t>
            </a:r>
            <a:endParaRPr sz="1600" spc="-5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4255966" y="1428226"/>
            <a:ext cx="1301479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УПРАВЛЯЮЩАЯ КОМПАНИЯ</a:t>
            </a:r>
            <a:endParaRPr sz="1400" spc="-5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753491" y="1656266"/>
            <a:ext cx="7597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722941" y="1666883"/>
            <a:ext cx="7469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011056" y="3049250"/>
            <a:ext cx="1416440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object 7"/>
          <p:cNvSpPr txBox="1"/>
          <p:nvPr/>
        </p:nvSpPr>
        <p:spPr>
          <a:xfrm>
            <a:off x="2663586" y="3312137"/>
            <a:ext cx="873109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РОИВ</a:t>
            </a:r>
            <a:endParaRPr sz="1600" spc="-5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250" y="3100852"/>
            <a:ext cx="446846" cy="582596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6415690" y="3803224"/>
            <a:ext cx="1416440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10200" y="2997648"/>
            <a:ext cx="1416440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15690" y="2997648"/>
            <a:ext cx="1416440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14843" y="3852685"/>
            <a:ext cx="1416440" cy="6858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object 7"/>
          <p:cNvSpPr txBox="1"/>
          <p:nvPr/>
        </p:nvSpPr>
        <p:spPr>
          <a:xfrm>
            <a:off x="4864145" y="2619879"/>
            <a:ext cx="3363091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СЕТЕВЫЕ образовательные учреждения:</a:t>
            </a:r>
          </a:p>
        </p:txBody>
      </p:sp>
      <p:sp>
        <p:nvSpPr>
          <p:cNvPr id="43" name="object 7"/>
          <p:cNvSpPr txBox="1"/>
          <p:nvPr/>
        </p:nvSpPr>
        <p:spPr>
          <a:xfrm>
            <a:off x="4942883" y="3176534"/>
            <a:ext cx="1283757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КГБ ПОУ «АПТ»</a:t>
            </a:r>
            <a:endParaRPr sz="16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6505544" y="3203619"/>
            <a:ext cx="1283757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КГБ ПОУ «КСМТ»</a:t>
            </a:r>
            <a:endParaRPr sz="16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840632" y="4077652"/>
            <a:ext cx="143861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КГБ ПОУ «ХТТБПТ»</a:t>
            </a:r>
            <a:endParaRPr sz="16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6438576" y="4052739"/>
            <a:ext cx="143861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16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КГБ ПОУ «ХАМК»</a:t>
            </a:r>
            <a:endParaRPr sz="16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cxnSp>
        <p:nvCxnSpPr>
          <p:cNvPr id="56" name="Прямая со стрелкой 55"/>
          <p:cNvCxnSpPr>
            <a:cxnSpLocks/>
          </p:cNvCxnSpPr>
          <p:nvPr/>
        </p:nvCxnSpPr>
        <p:spPr>
          <a:xfrm flipV="1">
            <a:off x="2719276" y="2119179"/>
            <a:ext cx="862124" cy="790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5572313" y="2037819"/>
            <a:ext cx="1045947" cy="380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5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338927" y="247266"/>
            <a:ext cx="2971800" cy="397288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lang="ru-RU" sz="2400" spc="-5" dirty="0">
                <a:solidFill>
                  <a:srgbClr val="0070C0"/>
                </a:solidFill>
                <a:latin typeface="Franklin Gothic Medium Cond" panose="020B0606030402020204" pitchFamily="34" charset="0"/>
                <a:cs typeface="Microsoft Sans Serif"/>
              </a:rPr>
              <a:t>МОЛОДОЙ СПЕЦИАЛИСТ</a:t>
            </a:r>
            <a:endParaRPr sz="2400" spc="-5" dirty="0">
              <a:solidFill>
                <a:srgbClr val="0070C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9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6" y="60430"/>
            <a:ext cx="558532" cy="558532"/>
          </a:xfrm>
          <a:prstGeom prst="rect">
            <a:avLst/>
          </a:prstGeom>
        </p:spPr>
      </p:pic>
      <p:sp>
        <p:nvSpPr>
          <p:cNvPr id="21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60550"/>
              </p:ext>
            </p:extLst>
          </p:nvPr>
        </p:nvGraphicFramePr>
        <p:xfrm>
          <a:off x="130582" y="2300511"/>
          <a:ext cx="4459655" cy="253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1467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spc="-5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  <a:ea typeface="+mn-ea"/>
                          <a:cs typeface="Microsoft Sans Serif"/>
                        </a:rPr>
                        <a:t>Статус молодого специалиста возникает у выпускника со дня заключения трудового договора с Колледжем по основному месту работы и действует в течение трех лет.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595" y="780769"/>
            <a:ext cx="1981200" cy="12831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EED9BB7-8EAC-4532-9C91-5351B8A81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007" y="971550"/>
            <a:ext cx="4691866" cy="344575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A7F3B4-05AF-4A34-8E77-154A6442210F}"/>
              </a:ext>
            </a:extLst>
          </p:cNvPr>
          <p:cNvSpPr/>
          <p:nvPr/>
        </p:nvSpPr>
        <p:spPr>
          <a:xfrm>
            <a:off x="7643446" y="2343150"/>
            <a:ext cx="738554" cy="212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4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9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6" y="60430"/>
            <a:ext cx="558532" cy="558532"/>
          </a:xfrm>
          <a:prstGeom prst="rect">
            <a:avLst/>
          </a:prstGeom>
        </p:spPr>
      </p:pic>
      <p:sp>
        <p:nvSpPr>
          <p:cNvPr id="21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068043"/>
            <a:ext cx="1981200" cy="128319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BD077A1-06CC-489F-8627-13AF6AF4D074}"/>
              </a:ext>
            </a:extLst>
          </p:cNvPr>
          <p:cNvSpPr/>
          <p:nvPr/>
        </p:nvSpPr>
        <p:spPr>
          <a:xfrm>
            <a:off x="1983962" y="3617062"/>
            <a:ext cx="5879343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Размер повышающего коэффициента молодому специалисту – </a:t>
            </a:r>
            <a:r>
              <a:rPr lang="ru-RU" sz="4400" b="1" spc="-5" dirty="0">
                <a:solidFill>
                  <a:srgbClr val="FF0000"/>
                </a:solidFill>
                <a:latin typeface="Franklin Gothic Medium Cond" panose="020B0606030402020204" pitchFamily="34" charset="0"/>
                <a:cs typeface="Microsoft Sans Serif"/>
              </a:rPr>
              <a:t>35% </a:t>
            </a: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от должностного оклада.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81EABC5-C4BF-4F9F-80CA-55725DDF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0" y="3057658"/>
            <a:ext cx="1646663" cy="16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4B6BEDA-BD1A-4854-B45E-D036515D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08" y="1068043"/>
            <a:ext cx="4483639" cy="19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5">
            <a:extLst>
              <a:ext uri="{FF2B5EF4-FFF2-40B4-BE49-F238E27FC236}">
                <a16:creationId xmlns="" xmlns:a16="http://schemas.microsoft.com/office/drawing/2014/main" id="{A74685B8-A464-4CDC-B669-F1AF293D790E}"/>
              </a:ext>
            </a:extLst>
          </p:cNvPr>
          <p:cNvSpPr txBox="1"/>
          <p:nvPr/>
        </p:nvSpPr>
        <p:spPr>
          <a:xfrm>
            <a:off x="338927" y="297224"/>
            <a:ext cx="2971800" cy="397288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lang="ru-RU" sz="2400" spc="-5" dirty="0">
                <a:solidFill>
                  <a:srgbClr val="0070C0"/>
                </a:solidFill>
                <a:latin typeface="Franklin Gothic Medium Cond" panose="020B0606030402020204" pitchFamily="34" charset="0"/>
                <a:cs typeface="Microsoft Sans Serif"/>
              </a:rPr>
              <a:t>МОЛОДОЙ СПЕЦИАЛИСТ</a:t>
            </a:r>
            <a:endParaRPr sz="2400" spc="-5" dirty="0">
              <a:solidFill>
                <a:srgbClr val="0070C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26262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914400" y="1108249"/>
            <a:ext cx="6289809" cy="3532520"/>
            <a:chOff x="1987372" y="1355618"/>
            <a:chExt cx="8386412" cy="4710027"/>
          </a:xfrm>
        </p:grpSpPr>
        <p:grpSp>
          <p:nvGrpSpPr>
            <p:cNvPr id="4" name="组合 8"/>
            <p:cNvGrpSpPr/>
            <p:nvPr/>
          </p:nvGrpSpPr>
          <p:grpSpPr>
            <a:xfrm>
              <a:off x="3963198" y="5895378"/>
              <a:ext cx="6410586" cy="109703"/>
              <a:chOff x="3963409" y="1909540"/>
              <a:chExt cx="6410586" cy="109703"/>
            </a:xfrm>
          </p:grpSpPr>
          <p:cxnSp>
            <p:nvCxnSpPr>
              <p:cNvPr id="41" name="直接连接符 55"/>
              <p:cNvCxnSpPr>
                <a:cxnSpLocks/>
              </p:cNvCxnSpPr>
              <p:nvPr/>
            </p:nvCxnSpPr>
            <p:spPr>
              <a:xfrm>
                <a:off x="3963409" y="1964392"/>
                <a:ext cx="6235750" cy="1761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2" name="椭圆 56"/>
              <p:cNvSpPr/>
              <p:nvPr/>
            </p:nvSpPr>
            <p:spPr>
              <a:xfrm>
                <a:off x="10264292" y="190954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9"/>
            <p:cNvGrpSpPr/>
            <p:nvPr/>
          </p:nvGrpSpPr>
          <p:grpSpPr>
            <a:xfrm>
              <a:off x="5215470" y="4808377"/>
              <a:ext cx="5093181" cy="109703"/>
              <a:chOff x="5215681" y="1819489"/>
              <a:chExt cx="5093181" cy="109703"/>
            </a:xfrm>
          </p:grpSpPr>
          <p:cxnSp>
            <p:nvCxnSpPr>
              <p:cNvPr id="39" name="直接连接符 53"/>
              <p:cNvCxnSpPr>
                <a:cxnSpLocks/>
              </p:cNvCxnSpPr>
              <p:nvPr/>
            </p:nvCxnSpPr>
            <p:spPr>
              <a:xfrm>
                <a:off x="5215681" y="1895805"/>
                <a:ext cx="4983478" cy="771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0" name="椭圆 54"/>
              <p:cNvSpPr/>
              <p:nvPr/>
            </p:nvSpPr>
            <p:spPr>
              <a:xfrm>
                <a:off x="10199159" y="1819489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0"/>
            <p:cNvGrpSpPr/>
            <p:nvPr/>
          </p:nvGrpSpPr>
          <p:grpSpPr>
            <a:xfrm>
              <a:off x="5605970" y="3648699"/>
              <a:ext cx="4749244" cy="109703"/>
              <a:chOff x="5606181" y="1656761"/>
              <a:chExt cx="4749244" cy="109703"/>
            </a:xfrm>
          </p:grpSpPr>
          <p:cxnSp>
            <p:nvCxnSpPr>
              <p:cNvPr id="37" name="直接连接符 51"/>
              <p:cNvCxnSpPr>
                <a:cxnSpLocks/>
              </p:cNvCxnSpPr>
              <p:nvPr/>
            </p:nvCxnSpPr>
            <p:spPr>
              <a:xfrm>
                <a:off x="5606181" y="1724067"/>
                <a:ext cx="4480701" cy="223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8" name="椭圆 52"/>
              <p:cNvSpPr/>
              <p:nvPr/>
            </p:nvSpPr>
            <p:spPr>
              <a:xfrm>
                <a:off x="10245722" y="1656761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1"/>
            <p:cNvGrpSpPr/>
            <p:nvPr/>
          </p:nvGrpSpPr>
          <p:grpSpPr>
            <a:xfrm>
              <a:off x="5149222" y="2687566"/>
              <a:ext cx="5214280" cy="109702"/>
              <a:chOff x="5149433" y="1692577"/>
              <a:chExt cx="5214280" cy="109702"/>
            </a:xfrm>
          </p:grpSpPr>
          <p:cxnSp>
            <p:nvCxnSpPr>
              <p:cNvPr id="35" name="直接连接符 49"/>
              <p:cNvCxnSpPr>
                <a:cxnSpLocks/>
              </p:cNvCxnSpPr>
              <p:nvPr/>
            </p:nvCxnSpPr>
            <p:spPr>
              <a:xfrm>
                <a:off x="5149433" y="1725439"/>
                <a:ext cx="5048295" cy="298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6" name="椭圆 50"/>
              <p:cNvSpPr/>
              <p:nvPr/>
            </p:nvSpPr>
            <p:spPr>
              <a:xfrm>
                <a:off x="10254010" y="1692577"/>
                <a:ext cx="109703" cy="109702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2"/>
            <p:cNvGrpSpPr/>
            <p:nvPr/>
          </p:nvGrpSpPr>
          <p:grpSpPr>
            <a:xfrm>
              <a:off x="3904572" y="1641548"/>
              <a:ext cx="6464918" cy="109703"/>
              <a:chOff x="3904783" y="1643509"/>
              <a:chExt cx="6464918" cy="109703"/>
            </a:xfrm>
          </p:grpSpPr>
          <p:cxnSp>
            <p:nvCxnSpPr>
              <p:cNvPr id="33" name="直接连接符 47"/>
              <p:cNvCxnSpPr>
                <a:cxnSpLocks/>
              </p:cNvCxnSpPr>
              <p:nvPr/>
            </p:nvCxnSpPr>
            <p:spPr>
              <a:xfrm flipV="1">
                <a:off x="3904783" y="1719451"/>
                <a:ext cx="6294377" cy="971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4" name="椭圆 48"/>
              <p:cNvSpPr/>
              <p:nvPr/>
            </p:nvSpPr>
            <p:spPr>
              <a:xfrm>
                <a:off x="10259998" y="1643509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" name="组合 14"/>
            <p:cNvGrpSpPr/>
            <p:nvPr/>
          </p:nvGrpSpPr>
          <p:grpSpPr>
            <a:xfrm>
              <a:off x="4310718" y="2346371"/>
              <a:ext cx="819955" cy="726710"/>
              <a:chOff x="3295850" y="2263222"/>
              <a:chExt cx="2643765" cy="2343151"/>
            </a:xfrm>
          </p:grpSpPr>
          <p:sp>
            <p:nvSpPr>
              <p:cNvPr id="3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4265701" y="4549513"/>
              <a:ext cx="819955" cy="726710"/>
              <a:chOff x="3090893" y="2908247"/>
              <a:chExt cx="2643765" cy="2343152"/>
            </a:xfrm>
          </p:grpSpPr>
          <p:sp>
            <p:nvSpPr>
              <p:cNvPr id="27" name="Freeform 5"/>
              <p:cNvSpPr/>
              <p:nvPr/>
            </p:nvSpPr>
            <p:spPr bwMode="auto">
              <a:xfrm rot="10800000">
                <a:off x="3090893" y="2908247"/>
                <a:ext cx="2643765" cy="234315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5"/>
              <p:cNvSpPr/>
              <p:nvPr/>
            </p:nvSpPr>
            <p:spPr bwMode="auto">
              <a:xfrm rot="10800000">
                <a:off x="3420926" y="3121810"/>
                <a:ext cx="2056649" cy="182279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0800000">
              <a:off x="1987372" y="2483969"/>
              <a:ext cx="2520280" cy="228287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88"/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89"/>
            <p:cNvSpPr txBox="1"/>
            <p:nvPr/>
          </p:nvSpPr>
          <p:spPr>
            <a:xfrm>
              <a:off x="3099701" y="5440680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90"/>
            <p:cNvSpPr txBox="1"/>
            <p:nvPr/>
          </p:nvSpPr>
          <p:spPr>
            <a:xfrm>
              <a:off x="4235375" y="4615410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91"/>
            <p:cNvSpPr txBox="1"/>
            <p:nvPr/>
          </p:nvSpPr>
          <p:spPr>
            <a:xfrm>
              <a:off x="4296907" y="2450735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92"/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3" name="Freeform 5"/>
          <p:cNvSpPr/>
          <p:nvPr/>
        </p:nvSpPr>
        <p:spPr bwMode="auto">
          <a:xfrm rot="10800000">
            <a:off x="7445167" y="1072721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Freeform 5"/>
          <p:cNvSpPr/>
          <p:nvPr/>
        </p:nvSpPr>
        <p:spPr bwMode="auto">
          <a:xfrm rot="10800000">
            <a:off x="7445167" y="1828313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Freeform 5"/>
          <p:cNvSpPr/>
          <p:nvPr/>
        </p:nvSpPr>
        <p:spPr bwMode="auto">
          <a:xfrm rot="10800000">
            <a:off x="7445167" y="2562418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Freeform 5"/>
          <p:cNvSpPr/>
          <p:nvPr/>
        </p:nvSpPr>
        <p:spPr bwMode="auto">
          <a:xfrm rot="10800000">
            <a:off x="7445167" y="3314659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 rot="10800000">
            <a:off x="7445167" y="4059753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8" name="Group 8"/>
          <p:cNvGrpSpPr>
            <a:grpSpLocks noChangeAspect="1"/>
          </p:cNvGrpSpPr>
          <p:nvPr/>
        </p:nvGrpSpPr>
        <p:grpSpPr bwMode="auto">
          <a:xfrm>
            <a:off x="7625114" y="1214004"/>
            <a:ext cx="248237" cy="271999"/>
            <a:chOff x="3437" y="2282"/>
            <a:chExt cx="679" cy="744"/>
          </a:xfrm>
          <a:solidFill>
            <a:srgbClr val="005A9E"/>
          </a:solidFill>
        </p:grpSpPr>
        <p:sp>
          <p:nvSpPr>
            <p:cNvPr id="49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Group 13"/>
          <p:cNvGrpSpPr>
            <a:grpSpLocks noChangeAspect="1"/>
          </p:cNvGrpSpPr>
          <p:nvPr/>
        </p:nvGrpSpPr>
        <p:grpSpPr bwMode="auto">
          <a:xfrm>
            <a:off x="7613128" y="1955242"/>
            <a:ext cx="272209" cy="275423"/>
            <a:chOff x="2426" y="2781"/>
            <a:chExt cx="593" cy="600"/>
          </a:xfrm>
          <a:solidFill>
            <a:schemeClr val="bg1">
              <a:lumMod val="65000"/>
            </a:schemeClr>
          </a:solidFill>
        </p:grpSpPr>
        <p:sp>
          <p:nvSpPr>
            <p:cNvPr id="5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4" name="Group 18"/>
          <p:cNvGrpSpPr>
            <a:grpSpLocks noChangeAspect="1"/>
          </p:cNvGrpSpPr>
          <p:nvPr/>
        </p:nvGrpSpPr>
        <p:grpSpPr bwMode="auto">
          <a:xfrm>
            <a:off x="7607849" y="2704156"/>
            <a:ext cx="282767" cy="263487"/>
            <a:chOff x="3802" y="2858"/>
            <a:chExt cx="616" cy="574"/>
          </a:xfrm>
          <a:solidFill>
            <a:srgbClr val="005A9E"/>
          </a:solidFill>
        </p:grpSpPr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Group 26"/>
          <p:cNvGrpSpPr>
            <a:grpSpLocks noChangeAspect="1"/>
          </p:cNvGrpSpPr>
          <p:nvPr/>
        </p:nvGrpSpPr>
        <p:grpSpPr bwMode="auto">
          <a:xfrm>
            <a:off x="7566270" y="3488150"/>
            <a:ext cx="365920" cy="181408"/>
            <a:chOff x="5676" y="2597"/>
            <a:chExt cx="1061" cy="526"/>
          </a:xfrm>
          <a:solidFill>
            <a:srgbClr val="18478F"/>
          </a:solidFill>
        </p:grpSpPr>
        <p:sp>
          <p:nvSpPr>
            <p:cNvPr id="61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Freeform 108"/>
          <p:cNvSpPr>
            <a:spLocks noEditPoints="1"/>
          </p:cNvSpPr>
          <p:nvPr/>
        </p:nvSpPr>
        <p:spPr bwMode="auto">
          <a:xfrm>
            <a:off x="7611237" y="4183312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005A9E"/>
          </a:solidFill>
          <a:ln>
            <a:noFill/>
          </a:ln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文本框 128"/>
          <p:cNvSpPr txBox="1"/>
          <p:nvPr/>
        </p:nvSpPr>
        <p:spPr>
          <a:xfrm>
            <a:off x="2350583" y="874472"/>
            <a:ext cx="5354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 целях повышения эффективности работы устанавливаются выплаты стимулирующего характера</a:t>
            </a:r>
          </a:p>
        </p:txBody>
      </p:sp>
      <p:sp>
        <p:nvSpPr>
          <p:cNvPr id="78" name="文本框 128"/>
          <p:cNvSpPr txBox="1"/>
          <p:nvPr/>
        </p:nvSpPr>
        <p:spPr>
          <a:xfrm>
            <a:off x="3346261" y="3066869"/>
            <a:ext cx="41370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Устанавливаются выплаты за квалификационную категорию, премиальные выплаты, выплата надбавки за выслугу лет</a:t>
            </a:r>
          </a:p>
        </p:txBody>
      </p:sp>
      <p:sp>
        <p:nvSpPr>
          <p:cNvPr id="79" name="文本框 128"/>
          <p:cNvSpPr txBox="1"/>
          <p:nvPr/>
        </p:nvSpPr>
        <p:spPr>
          <a:xfrm>
            <a:off x="3237315" y="1593949"/>
            <a:ext cx="4011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Выплачивается материальная помощь один раз в год в размере должностного оклада</a:t>
            </a:r>
          </a:p>
        </p:txBody>
      </p:sp>
      <p:sp>
        <p:nvSpPr>
          <p:cNvPr id="81" name="文本框 128"/>
          <p:cNvSpPr txBox="1"/>
          <p:nvPr/>
        </p:nvSpPr>
        <p:spPr>
          <a:xfrm>
            <a:off x="2670015" y="4067181"/>
            <a:ext cx="4903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35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Продолжительность ежегодного оплачиваемого отпуска педагогическим работникам – 72 дня.</a:t>
            </a:r>
          </a:p>
        </p:txBody>
      </p:sp>
      <p:sp>
        <p:nvSpPr>
          <p:cNvPr id="83" name="object 5">
            <a:extLst>
              <a:ext uri="{FF2B5EF4-FFF2-40B4-BE49-F238E27FC236}">
                <a16:creationId xmlns="" xmlns:a16="http://schemas.microsoft.com/office/drawing/2014/main" id="{2942E534-5F66-4D7E-9423-35583C2F6333}"/>
              </a:ext>
            </a:extLst>
          </p:cNvPr>
          <p:cNvSpPr txBox="1"/>
          <p:nvPr/>
        </p:nvSpPr>
        <p:spPr>
          <a:xfrm>
            <a:off x="4135614" y="230726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84" name="Picture 2" descr="https://www.hcamur.ru/static/img/khabarovsk-krai-logo.png">
            <a:extLst>
              <a:ext uri="{FF2B5EF4-FFF2-40B4-BE49-F238E27FC236}">
                <a16:creationId xmlns="" xmlns:a16="http://schemas.microsoft.com/office/drawing/2014/main" id="{558EA906-2D66-4EA0-8BA7-A9903E0EE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3685558" y="179273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7">
            <a:extLst>
              <a:ext uri="{FF2B5EF4-FFF2-40B4-BE49-F238E27FC236}">
                <a16:creationId xmlns="" xmlns:a16="http://schemas.microsoft.com/office/drawing/2014/main" id="{4281ABCF-FD2A-41F7-8A2F-1C0C20843099}"/>
              </a:ext>
            </a:extLst>
          </p:cNvPr>
          <p:cNvSpPr txBox="1"/>
          <p:nvPr/>
        </p:nvSpPr>
        <p:spPr>
          <a:xfrm>
            <a:off x="7941202" y="173576"/>
            <a:ext cx="1027504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86" name="Picture 4" descr="https://radar-mms.com/upload/iblock/4bb/4bb6626a27ac43254450104564cd2e42.png">
            <a:extLst>
              <a:ext uri="{FF2B5EF4-FFF2-40B4-BE49-F238E27FC236}">
                <a16:creationId xmlns="" xmlns:a16="http://schemas.microsoft.com/office/drawing/2014/main" id="{F2394131-E976-459D-A45C-CE4A8048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6786086" y="166826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object 5">
            <a:extLst>
              <a:ext uri="{FF2B5EF4-FFF2-40B4-BE49-F238E27FC236}">
                <a16:creationId xmlns="" xmlns:a16="http://schemas.microsoft.com/office/drawing/2014/main" id="{0373811E-740A-4E93-8932-DAFCA9673407}"/>
              </a:ext>
            </a:extLst>
          </p:cNvPr>
          <p:cNvSpPr txBox="1"/>
          <p:nvPr/>
        </p:nvSpPr>
        <p:spPr>
          <a:xfrm>
            <a:off x="5814074" y="179573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AA75E868-DC2F-46D8-B7A7-EE6CB5320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399" y="189221"/>
            <a:ext cx="476501" cy="476501"/>
          </a:xfrm>
          <a:prstGeom prst="rect">
            <a:avLst/>
          </a:prstGeom>
        </p:spPr>
      </p:pic>
      <p:sp>
        <p:nvSpPr>
          <p:cNvPr id="92" name="文本框 128">
            <a:extLst>
              <a:ext uri="{FF2B5EF4-FFF2-40B4-BE49-F238E27FC236}">
                <a16:creationId xmlns="" xmlns:a16="http://schemas.microsoft.com/office/drawing/2014/main" id="{8E85256F-7E2B-406B-8AD4-5A9AE92C0AAC}"/>
              </a:ext>
            </a:extLst>
          </p:cNvPr>
          <p:cNvSpPr txBox="1"/>
          <p:nvPr/>
        </p:nvSpPr>
        <p:spPr>
          <a:xfrm>
            <a:off x="3552206" y="2213032"/>
            <a:ext cx="37432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35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Компенсация расходов на оплату стоимости проезда к месту отдыха (1 раз в два года)</a:t>
            </a:r>
            <a:endParaRPr lang="ru-RU" altLang="zh-CN" sz="135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D04B0FA-39D3-4F47-82AA-427970BC4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20" y="2107780"/>
            <a:ext cx="1149768" cy="143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object 5">
            <a:extLst>
              <a:ext uri="{FF2B5EF4-FFF2-40B4-BE49-F238E27FC236}">
                <a16:creationId xmlns="" xmlns:a16="http://schemas.microsoft.com/office/drawing/2014/main" id="{E29D7766-D91A-49F8-A818-8E6D8C4931C4}"/>
              </a:ext>
            </a:extLst>
          </p:cNvPr>
          <p:cNvSpPr txBox="1"/>
          <p:nvPr/>
        </p:nvSpPr>
        <p:spPr>
          <a:xfrm>
            <a:off x="225815" y="318245"/>
            <a:ext cx="3547273" cy="397288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lang="ru-RU" sz="2400" spc="-5" dirty="0">
                <a:solidFill>
                  <a:srgbClr val="0070C0"/>
                </a:solidFill>
                <a:latin typeface="Franklin Gothic Medium Cond" panose="020B0606030402020204" pitchFamily="34" charset="0"/>
                <a:cs typeface="Microsoft Sans Serif"/>
              </a:rPr>
              <a:t>ДРУГИЕ МЕРЫ ПОДДЕРЖКИ</a:t>
            </a:r>
            <a:endParaRPr sz="2400" spc="-5" dirty="0">
              <a:solidFill>
                <a:srgbClr val="0070C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4983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9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6" y="60430"/>
            <a:ext cx="558532" cy="558532"/>
          </a:xfrm>
          <a:prstGeom prst="rect">
            <a:avLst/>
          </a:prstGeom>
        </p:spPr>
      </p:pic>
      <p:sp>
        <p:nvSpPr>
          <p:cNvPr id="21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604" y="74018"/>
            <a:ext cx="1342069" cy="86924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BD077A1-06CC-489F-8627-13AF6AF4D074}"/>
              </a:ext>
            </a:extLst>
          </p:cNvPr>
          <p:cNvSpPr/>
          <p:nvPr/>
        </p:nvSpPr>
        <p:spPr>
          <a:xfrm>
            <a:off x="2057400" y="1556422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ДРУЖНЫЙ КОЛЛЕКТИВ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81EABC5-C4BF-4F9F-80CA-55725DDF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9928"/>
            <a:ext cx="519204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4B6BEDA-BD1A-4854-B45E-D036515D9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9"/>
          <a:stretch/>
        </p:blipFill>
        <p:spPr bwMode="auto">
          <a:xfrm>
            <a:off x="4343400" y="3908073"/>
            <a:ext cx="4483639" cy="11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93911F2-5F19-4857-8477-7EC0E9685A04}"/>
              </a:ext>
            </a:extLst>
          </p:cNvPr>
          <p:cNvSpPr/>
          <p:nvPr/>
        </p:nvSpPr>
        <p:spPr>
          <a:xfrm>
            <a:off x="2030307" y="2001705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КОМАНДА ЕДИНОМЫШЛЕННИКОВ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E0E2664-6B4F-44FF-8B45-7D185C7CEDD3}"/>
              </a:ext>
            </a:extLst>
          </p:cNvPr>
          <p:cNvSpPr/>
          <p:nvPr/>
        </p:nvSpPr>
        <p:spPr>
          <a:xfrm>
            <a:off x="2030306" y="2465658"/>
            <a:ext cx="58793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КОРПОРАТИВНЫЕ (и обязательно КРЕАТИВНЫЕ) МЕРОПРИЯТИЯ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E170A7E-0676-41A6-B126-F6FFA370279C}"/>
              </a:ext>
            </a:extLst>
          </p:cNvPr>
          <p:cNvSpPr/>
          <p:nvPr/>
        </p:nvSpPr>
        <p:spPr>
          <a:xfrm>
            <a:off x="2030305" y="3180995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ПРОФЕССИОНАЛЬНЫЙ РОСТ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13AAA9F6-35A1-4D2B-9B18-21E0831F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7246"/>
            <a:ext cx="519204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F6010020-A374-473C-81CB-703F932D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08196"/>
            <a:ext cx="519204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F6B38F6B-596E-4EF8-8DB8-B21424AF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4590"/>
            <a:ext cx="519204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E6A49A3-2DF2-4C33-99E6-6C989BC3AD25}"/>
              </a:ext>
            </a:extLst>
          </p:cNvPr>
          <p:cNvSpPr/>
          <p:nvPr/>
        </p:nvSpPr>
        <p:spPr>
          <a:xfrm>
            <a:off x="2081107" y="3623907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ИНТЕРЕСНЫЕ КОМАНДИРОВКИ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4C44F8D5-6580-41A9-BE68-BEBF2EB0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2501"/>
            <a:ext cx="519204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5">
            <a:extLst>
              <a:ext uri="{FF2B5EF4-FFF2-40B4-BE49-F238E27FC236}">
                <a16:creationId xmlns="" xmlns:a16="http://schemas.microsoft.com/office/drawing/2014/main" id="{3440EDDC-C1CC-484A-A309-7E3BB7016184}"/>
              </a:ext>
            </a:extLst>
          </p:cNvPr>
          <p:cNvSpPr txBox="1"/>
          <p:nvPr/>
        </p:nvSpPr>
        <p:spPr>
          <a:xfrm>
            <a:off x="522568" y="1028441"/>
            <a:ext cx="3547273" cy="397288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lang="ru-RU" sz="2400" spc="-5" dirty="0">
                <a:solidFill>
                  <a:srgbClr val="0070C0"/>
                </a:solidFill>
                <a:latin typeface="Franklin Gothic Medium Cond" panose="020B0606030402020204" pitchFamily="34" charset="0"/>
                <a:cs typeface="Microsoft Sans Serif"/>
              </a:rPr>
              <a:t>КРОМЕ ТОГО ВАС ЖДЕТ:</a:t>
            </a:r>
            <a:endParaRPr sz="2400" spc="-5" dirty="0">
              <a:solidFill>
                <a:srgbClr val="0070C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9546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9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6" y="60430"/>
            <a:ext cx="558532" cy="558532"/>
          </a:xfrm>
          <a:prstGeom prst="rect">
            <a:avLst/>
          </a:prstGeom>
        </p:spPr>
      </p:pic>
      <p:sp>
        <p:nvSpPr>
          <p:cNvPr id="21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604" y="74018"/>
            <a:ext cx="1342069" cy="86924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BD077A1-06CC-489F-8627-13AF6AF4D074}"/>
              </a:ext>
            </a:extLst>
          </p:cNvPr>
          <p:cNvSpPr/>
          <p:nvPr/>
        </p:nvSpPr>
        <p:spPr>
          <a:xfrm>
            <a:off x="1752600" y="1733550"/>
            <a:ext cx="5879343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80000"/>
              </a:lnSpc>
            </a:pPr>
            <a:r>
              <a:rPr lang="ru-RU" sz="32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ДОРОГОЙ ВЫПУСКНИК !</a:t>
            </a:r>
          </a:p>
          <a:p>
            <a:pPr marL="12700" marR="5080" algn="ctr">
              <a:lnSpc>
                <a:spcPct val="80000"/>
              </a:lnSpc>
            </a:pPr>
            <a:endParaRPr lang="ru-RU" sz="32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  <a:p>
            <a:pPr marL="12700" marR="5080" algn="ctr">
              <a:lnSpc>
                <a:spcPct val="80000"/>
              </a:lnSpc>
            </a:pPr>
            <a:r>
              <a:rPr lang="ru-RU" sz="32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ТЕБЕ </a:t>
            </a:r>
            <a:r>
              <a:rPr lang="ru-RU" sz="32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 </a:t>
            </a:r>
            <a:r>
              <a:rPr lang="ru-RU" sz="5400" b="1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cs typeface="Microsoft Sans Serif"/>
              </a:rPr>
              <a:t>ТОЧНО</a:t>
            </a:r>
            <a:r>
              <a:rPr lang="ru-RU" sz="32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 </a:t>
            </a:r>
            <a:r>
              <a:rPr lang="ru-RU" sz="32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К НАМ, ЕСЛИ…</a:t>
            </a:r>
            <a:endParaRPr lang="ru-RU" sz="32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575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9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6" y="60430"/>
            <a:ext cx="558532" cy="558532"/>
          </a:xfrm>
          <a:prstGeom prst="rect">
            <a:avLst/>
          </a:prstGeom>
        </p:spPr>
      </p:pic>
      <p:sp>
        <p:nvSpPr>
          <p:cNvPr id="21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604" y="74018"/>
            <a:ext cx="1342069" cy="86924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BD077A1-06CC-489F-8627-13AF6AF4D074}"/>
              </a:ext>
            </a:extLst>
          </p:cNvPr>
          <p:cNvSpPr/>
          <p:nvPr/>
        </p:nvSpPr>
        <p:spPr>
          <a:xfrm>
            <a:off x="1295400" y="1538286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иностранного языка (английский)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81EABC5-C4BF-4F9F-80CA-55725DDF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4" y="1521574"/>
            <a:ext cx="423297" cy="4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4B6BEDA-BD1A-4854-B45E-D036515D9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9"/>
          <a:stretch/>
        </p:blipFill>
        <p:spPr bwMode="auto">
          <a:xfrm>
            <a:off x="4660360" y="3992085"/>
            <a:ext cx="4483639" cy="11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93911F2-5F19-4857-8477-7EC0E9685A04}"/>
              </a:ext>
            </a:extLst>
          </p:cNvPr>
          <p:cNvSpPr/>
          <p:nvPr/>
        </p:nvSpPr>
        <p:spPr>
          <a:xfrm>
            <a:off x="1258088" y="1899539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физики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E0E2664-6B4F-44FF-8B45-7D185C7CEDD3}"/>
              </a:ext>
            </a:extLst>
          </p:cNvPr>
          <p:cNvSpPr/>
          <p:nvPr/>
        </p:nvSpPr>
        <p:spPr>
          <a:xfrm>
            <a:off x="1219200" y="2710048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информатики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E170A7E-0676-41A6-B126-F6FFA370279C}"/>
              </a:ext>
            </a:extLst>
          </p:cNvPr>
          <p:cNvSpPr/>
          <p:nvPr/>
        </p:nvSpPr>
        <p:spPr>
          <a:xfrm>
            <a:off x="1219200" y="3105651"/>
            <a:ext cx="777975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компьютерного моделирования (3</a:t>
            </a:r>
            <a:r>
              <a:rPr lang="en-US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D</a:t>
            </a: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), аддитивных технологий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13AAA9F6-35A1-4D2B-9B18-21E0831F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4" y="1900447"/>
            <a:ext cx="392053" cy="4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F6010020-A374-473C-81CB-703F932D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9" y="269531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F6B38F6B-596E-4EF8-8DB8-B21424AF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2" y="3077231"/>
            <a:ext cx="407805" cy="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E6A49A3-2DF2-4C33-99E6-6C989BC3AD25}"/>
              </a:ext>
            </a:extLst>
          </p:cNvPr>
          <p:cNvSpPr/>
          <p:nvPr/>
        </p:nvSpPr>
        <p:spPr>
          <a:xfrm>
            <a:off x="1219200" y="3503398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компьютерных сетей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="" xmlns:a16="http://schemas.microsoft.com/office/drawing/2014/main" id="{3440EDDC-C1CC-484A-A309-7E3BB7016184}"/>
              </a:ext>
            </a:extLst>
          </p:cNvPr>
          <p:cNvSpPr txBox="1"/>
          <p:nvPr/>
        </p:nvSpPr>
        <p:spPr>
          <a:xfrm>
            <a:off x="266139" y="1063139"/>
            <a:ext cx="8991600" cy="397288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lang="ru-RU" sz="2400" spc="-5" dirty="0" smtClean="0">
                <a:solidFill>
                  <a:srgbClr val="0070C0"/>
                </a:solidFill>
                <a:latin typeface="Franklin Gothic Medium Cond" panose="020B0606030402020204" pitchFamily="34" charset="0"/>
                <a:cs typeface="Microsoft Sans Serif"/>
              </a:rPr>
              <a:t>… ты желаешь развиваться и обладаешь компетенциями в области:</a:t>
            </a:r>
            <a:endParaRPr sz="2400" spc="-5" dirty="0">
              <a:solidFill>
                <a:srgbClr val="0070C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F6B38F6B-596E-4EF8-8DB8-B21424AF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2" y="3473312"/>
            <a:ext cx="407805" cy="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E6A49A3-2DF2-4C33-99E6-6C989BC3AD25}"/>
              </a:ext>
            </a:extLst>
          </p:cNvPr>
          <p:cNvSpPr/>
          <p:nvPr/>
        </p:nvSpPr>
        <p:spPr>
          <a:xfrm>
            <a:off x="1219200" y="3926137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информационных систем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F6B38F6B-596E-4EF8-8DB8-B21424AF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2" y="3896051"/>
            <a:ext cx="407805" cy="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93911F2-5F19-4857-8477-7EC0E9685A04}"/>
              </a:ext>
            </a:extLst>
          </p:cNvPr>
          <p:cNvSpPr/>
          <p:nvPr/>
        </p:nvSpPr>
        <p:spPr>
          <a:xfrm>
            <a:off x="1250206" y="2345393"/>
            <a:ext cx="58793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ru-RU" sz="2400" b="1" spc="-5" dirty="0" smtClean="0">
                <a:solidFill>
                  <a:srgbClr val="002060"/>
                </a:solidFill>
                <a:latin typeface="Franklin Gothic Medium Cond" panose="020B0606030402020204" pitchFamily="34" charset="0"/>
                <a:cs typeface="Microsoft Sans Serif"/>
              </a:rPr>
              <a:t>ОБЖ</a:t>
            </a:r>
            <a:endParaRPr lang="ru-RU" sz="2400" b="1" spc="-5" dirty="0">
              <a:solidFill>
                <a:srgbClr val="002060"/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="" xmlns:a16="http://schemas.microsoft.com/office/drawing/2014/main" id="{13AAA9F6-35A1-4D2B-9B18-21E0831F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4" y="2322250"/>
            <a:ext cx="392053" cy="4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5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4519897" y="116350"/>
            <a:ext cx="1257935" cy="298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ПРАВИТЕЛЬСТВО  </a:t>
            </a:r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ХАБАРОВСКОГО КРАЯ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4" name="Picture 2" descr="https://www.hcamur.ru/static/img/khabarovsk-krai-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/>
          <a:stretch/>
        </p:blipFill>
        <p:spPr bwMode="auto">
          <a:xfrm>
            <a:off x="4069841" y="45847"/>
            <a:ext cx="395391" cy="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7"/>
          <p:cNvSpPr txBox="1"/>
          <p:nvPr/>
        </p:nvSpPr>
        <p:spPr>
          <a:xfrm>
            <a:off x="8119082" y="116350"/>
            <a:ext cx="1138657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ОБЪЕДИНЕННАЯ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АВИАСТРОИТЕЛЬНАЯ</a:t>
            </a:r>
          </a:p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КОРПОРАЦИЯ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6" name="Picture 4" descr="https://radar-mms.com/upload/iblock/4bb/4bb6626a27ac43254450104564cd2e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9"/>
          <a:stretch/>
        </p:blipFill>
        <p:spPr bwMode="auto">
          <a:xfrm>
            <a:off x="7010400" y="45847"/>
            <a:ext cx="1108682" cy="4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7696" y="60430"/>
            <a:ext cx="483794" cy="48379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198357" y="112822"/>
            <a:ext cx="1257935" cy="43729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/>
            <a:r>
              <a:rPr lang="ru-RU" sz="900" spc="-5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ГУБЕРНАТОРСКИЙ АВИСТРОТЕЛЬНЫЙ КОЛЛЕДЖ</a:t>
            </a:r>
            <a:endParaRPr sz="900" spc="-5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cs typeface="Microsoft Sans Serif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1" y="811372"/>
            <a:ext cx="2728810" cy="1948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11" y="811372"/>
            <a:ext cx="2782444" cy="1963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60" y="811372"/>
            <a:ext cx="2773679" cy="1960960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285069" y="607216"/>
            <a:ext cx="8463928" cy="198259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R="5080" algn="ctr">
              <a:lnSpc>
                <a:spcPct val="70000"/>
              </a:lnSpc>
              <a:spcBef>
                <a:spcPts val="170"/>
              </a:spcBef>
            </a:pPr>
            <a:r>
              <a:rPr lang="ru-RU" sz="1600" spc="-5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Фойе 1 этажа центра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381000" y="2810288"/>
            <a:ext cx="8389339" cy="198259"/>
          </a:xfrm>
          <a:prstGeom prst="rect">
            <a:avLst/>
          </a:prstGeom>
        </p:spPr>
        <p:txBody>
          <a:bodyPr vert="horz" wrap="square" lIns="0" tIns="21590" rIns="0" bIns="0" rtlCol="0" anchor="ctr">
            <a:spAutoFit/>
          </a:bodyPr>
          <a:lstStyle/>
          <a:p>
            <a:pPr marR="5080" algn="ctr">
              <a:lnSpc>
                <a:spcPct val="70000"/>
              </a:lnSpc>
              <a:spcBef>
                <a:spcPts val="170"/>
              </a:spcBef>
            </a:pPr>
            <a:r>
              <a:rPr lang="ru-RU" sz="1600" spc="-5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cs typeface="Microsoft Sans Serif"/>
              </a:rPr>
              <a:t>Участок фрезерных станков с ЧПУ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4" y="3038106"/>
            <a:ext cx="2743200" cy="19720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9" y="3028950"/>
            <a:ext cx="2776715" cy="1981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59" y="3028951"/>
            <a:ext cx="27736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6555</TotalTime>
  <Words>364</Words>
  <Application>Microsoft Office PowerPoint</Application>
  <PresentationFormat>Экран (16:9)</PresentationFormat>
  <Paragraphs>113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Obr-list5</dc:creator>
  <cp:lastModifiedBy>Natalia</cp:lastModifiedBy>
  <cp:revision>726</cp:revision>
  <cp:lastPrinted>2022-07-18T04:00:39Z</cp:lastPrinted>
  <dcterms:created xsi:type="dcterms:W3CDTF">2021-11-03T09:02:13Z</dcterms:created>
  <dcterms:modified xsi:type="dcterms:W3CDTF">2023-02-28T22:53:35Z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LastSaved">
    <vt:filetime>2021-11-03T00:00:00Z</vt:filetime>
  </property>
</Properties>
</file>