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74" r:id="rId4"/>
    <p:sldId id="282" r:id="rId5"/>
    <p:sldId id="284" r:id="rId6"/>
    <p:sldId id="281" r:id="rId7"/>
    <p:sldId id="279" r:id="rId8"/>
    <p:sldId id="262" r:id="rId9"/>
    <p:sldId id="267" r:id="rId10"/>
    <p:sldId id="269" r:id="rId11"/>
    <p:sldId id="275" r:id="rId12"/>
    <p:sldId id="266" r:id="rId13"/>
    <p:sldId id="270" r:id="rId14"/>
    <p:sldId id="280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8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12342-1592-415B-B478-F4CA1138990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9300-BFC8-40FC-9362-7D129CF58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7323E1-3790-4B23-AD45-7134A224AB4B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43D086-C937-4CEF-8E7B-4B3036996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85860"/>
            <a:ext cx="750099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Амурский муниципальный район </a:t>
            </a:r>
            <a:br>
              <a:rPr lang="ru-RU" dirty="0" smtClean="0"/>
            </a:br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86256"/>
            <a:ext cx="6423106" cy="185738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15"/>
          <p:cNvPicPr>
            <a:picLocks noChangeAspect="1"/>
          </p:cNvPicPr>
          <p:nvPr/>
        </p:nvPicPr>
        <p:blipFill>
          <a:blip r:embed="rId2"/>
          <a:srcRect l="21448" t="43738" r="58575" b="34579"/>
          <a:stretch>
            <a:fillRect/>
          </a:stretch>
        </p:blipFill>
        <p:spPr bwMode="auto">
          <a:xfrm>
            <a:off x="714348" y="785794"/>
            <a:ext cx="25739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. В. Бахаева\Desktop\проф год педагога и настав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40834"/>
            <a:ext cx="2700342" cy="1631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00042"/>
            <a:ext cx="8183880" cy="928694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СОЗДАНИЕ УСЛОВИЙ  ДЛЯ РАЗВИТИЯ ПЕДАГОГИЧЕСКОГО КОРПУСА В РАЙОНЕ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00174"/>
            <a:ext cx="7924800" cy="37147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 smtClean="0"/>
          </a:p>
        </p:txBody>
      </p:sp>
      <p:pic>
        <p:nvPicPr>
          <p:cNvPr id="6146" name="Picture 2" descr="Заседание Клуба Молодого Учителя"/>
          <p:cNvPicPr>
            <a:picLocks noChangeAspect="1" noChangeArrowheads="1"/>
          </p:cNvPicPr>
          <p:nvPr/>
        </p:nvPicPr>
        <p:blipFill>
          <a:blip r:embed="rId2" cstate="print"/>
          <a:srcRect t="25813" b="22462"/>
          <a:stretch>
            <a:fillRect/>
          </a:stretch>
        </p:blipFill>
        <p:spPr bwMode="auto">
          <a:xfrm>
            <a:off x="428596" y="1571612"/>
            <a:ext cx="2487599" cy="1714512"/>
          </a:xfrm>
          <a:prstGeom prst="rect">
            <a:avLst/>
          </a:prstGeom>
          <a:noFill/>
        </p:spPr>
      </p:pic>
      <p:pic>
        <p:nvPicPr>
          <p:cNvPr id="6148" name="Picture 4" descr="Клуб Молодого Учит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357454" cy="2571421"/>
          </a:xfrm>
          <a:prstGeom prst="rect">
            <a:avLst/>
          </a:prstGeom>
          <a:noFill/>
        </p:spPr>
      </p:pic>
      <p:pic>
        <p:nvPicPr>
          <p:cNvPr id="6150" name="Picture 6" descr="Клуб Молодого Учите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3559169" cy="2367731"/>
          </a:xfrm>
          <a:prstGeom prst="rect">
            <a:avLst/>
          </a:prstGeom>
          <a:noFill/>
        </p:spPr>
      </p:pic>
      <p:pic>
        <p:nvPicPr>
          <p:cNvPr id="6152" name="Picture 8" descr="Клуб Молодого Учите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71612"/>
            <a:ext cx="2684637" cy="1785950"/>
          </a:xfrm>
          <a:prstGeom prst="rect">
            <a:avLst/>
          </a:prstGeom>
          <a:noFill/>
        </p:spPr>
      </p:pic>
      <p:pic>
        <p:nvPicPr>
          <p:cNvPr id="6154" name="Picture 10" descr="Клуб Молодого Учителя"/>
          <p:cNvPicPr>
            <a:picLocks noChangeAspect="1" noChangeArrowheads="1"/>
          </p:cNvPicPr>
          <p:nvPr/>
        </p:nvPicPr>
        <p:blipFill>
          <a:blip r:embed="rId6"/>
          <a:srcRect r="7106"/>
          <a:stretch>
            <a:fillRect/>
          </a:stretch>
        </p:blipFill>
        <p:spPr bwMode="auto">
          <a:xfrm>
            <a:off x="4071934" y="4143380"/>
            <a:ext cx="3071834" cy="248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14356"/>
            <a:ext cx="8183880" cy="9286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Конечная цель Клуба Молодых Учителей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0213"/>
            <a:ext cx="7924800" cy="272891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Повышение творческой активности молодого учителя, постепенное вовлечение во все сферы профессиональной деятельности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72000" y="3643315"/>
            <a:ext cx="142876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714612" y="4643446"/>
            <a:ext cx="40005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перспективный </a:t>
            </a:r>
          </a:p>
          <a:p>
            <a:pPr algn="ctr"/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00042"/>
            <a:ext cx="8183880" cy="7143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dirty="0" smtClean="0"/>
              <a:t>Сегодня разработаны и реализуются: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4422"/>
            <a:ext cx="7924800" cy="535785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 рамках соглашения между  управлением образования и ООО «Полиметалл» реализуется пять проектов программы «ПЯТЬ шагов к успеху», направленные на поддержку педагогов, студентов, молодых специалистов. Из низ два проекта направлены на поддержку молодых специалистов: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  	на 4-м и 5-м году работы, в образовательных организациях </a:t>
            </a: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</a:rPr>
              <a:t>г. Амурска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 течение 2-лет производиться дополнительно выплата 35% к окладу, по истечении 3-х летного стажа, в размере 35% ежемесячно всем молодым специалистам,  впервые приступившим к работе по окончании учебных заведений по  очной форме обучения.  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   	Грантовая поддержка педагогов по 5-ти номинациям, Конкурс «Лучший учитель в номинации  «Молодой педагог» ( с выплатой премии до 100 т р.)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57166"/>
            <a:ext cx="8183880" cy="100013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Кроме того: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571612"/>
            <a:ext cx="8183880" cy="378621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Порядок предоставления гражданам служебных жилых помещений в специализированном муниципальном жилищном фонде Амурского муниципального района, утвержденный Постановлением администрации Амурского муниципального района от 01.06.2009 № 123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Приоритет – выделение служебного жилья работникам образования, в том числе молодым специалистам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Всего педагогическим работникам  предоставлено 45 единиц служебного жилья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ru-RU" sz="1800" b="1" dirty="0" smtClean="0">
              <a:latin typeface="Arial Black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87450" y="38608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215238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  </a:t>
            </a:r>
            <a:r>
              <a:rPr lang="ru-RU" sz="2000" dirty="0" smtClean="0"/>
              <a:t>Управление образования, молодёжной политики и спорта Амурского муниципального района</a:t>
            </a:r>
            <a:endParaRPr lang="ru-RU" sz="2000" dirty="0"/>
          </a:p>
        </p:txBody>
      </p:sp>
      <p:pic>
        <p:nvPicPr>
          <p:cNvPr id="21507" name="Picture 6" descr="C:\Users\Александра\Pictures\символика\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8163" y="2214554"/>
            <a:ext cx="2928957" cy="2928958"/>
          </a:xfrm>
        </p:spPr>
      </p:pic>
      <p:sp>
        <p:nvSpPr>
          <p:cNvPr id="5" name="Прямоугольник 4"/>
          <p:cNvSpPr/>
          <p:nvPr/>
        </p:nvSpPr>
        <p:spPr>
          <a:xfrm>
            <a:off x="571500" y="1571625"/>
            <a:ext cx="3286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 </a:t>
            </a:r>
          </a:p>
          <a:p>
            <a:pPr algn="ctr">
              <a:defRPr/>
            </a:pPr>
            <a:endParaRPr lang="ru-RU" b="1" i="1" dirty="0">
              <a:latin typeface="Arial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500042"/>
            <a:ext cx="1071570" cy="71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57188" y="1714488"/>
            <a:ext cx="50006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Начальник управления </a:t>
            </a:r>
            <a:r>
              <a:rPr lang="ru-RU" sz="1600" b="1" dirty="0" smtClean="0"/>
              <a:t>образования, молодёжной политики и спорта  </a:t>
            </a:r>
            <a:r>
              <a:rPr lang="ru-RU" sz="1600" dirty="0"/>
              <a:t>Наталья Егоровна Сиденкова</a:t>
            </a:r>
          </a:p>
          <a:p>
            <a:r>
              <a:rPr lang="ru-RU" sz="1600" dirty="0"/>
              <a:t>Адрес управления образования г. Амурск , пр. Комсомольский 2-а. </a:t>
            </a:r>
          </a:p>
          <a:p>
            <a:r>
              <a:rPr lang="ru-RU" sz="1600" dirty="0"/>
              <a:t>телефон приёмной </a:t>
            </a:r>
            <a:r>
              <a:rPr lang="ru-RU" sz="1600" b="1" dirty="0"/>
              <a:t>– </a:t>
            </a:r>
            <a:r>
              <a:rPr lang="ru-RU" sz="1600" dirty="0"/>
              <a:t>8 (42 142)  99-8-18</a:t>
            </a:r>
          </a:p>
          <a:p>
            <a:endParaRPr lang="ru-RU" sz="1600" dirty="0"/>
          </a:p>
          <a:p>
            <a:r>
              <a:rPr lang="ru-RU" sz="1600" b="1" dirty="0"/>
              <a:t>Заместитель начальника </a:t>
            </a:r>
            <a:r>
              <a:rPr lang="ru-RU" sz="1600" b="1" dirty="0" smtClean="0"/>
              <a:t>управления образования, молодёжной политики и спорта </a:t>
            </a:r>
            <a:r>
              <a:rPr lang="ru-RU" sz="1600" dirty="0"/>
              <a:t>образования по кадрам Загумённова Лариса Владимировна -8(42 142) 99 8 16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b="1" dirty="0"/>
              <a:t>Главный </a:t>
            </a:r>
            <a:r>
              <a:rPr lang="ru-RU" sz="1600" b="1"/>
              <a:t>специалист </a:t>
            </a:r>
            <a:r>
              <a:rPr lang="ru-RU" sz="1600" b="1" smtClean="0"/>
              <a:t>управления образования, молодёжной политики и спорта </a:t>
            </a:r>
            <a:r>
              <a:rPr lang="ru-RU" sz="1600" smtClean="0"/>
              <a:t>образования  </a:t>
            </a:r>
            <a:r>
              <a:rPr lang="ru-RU" sz="1600" dirty="0"/>
              <a:t>Бахаева Александра Владимировна, телефон 8 (42 142) 99 8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072362" cy="7143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i="1" kern="10" dirty="0" smtClean="0">
                <a:ln w="9525" algn="ctr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Вспомни своего учителя, педагога, воспитателя ! </a:t>
            </a:r>
            <a:r>
              <a:rPr lang="ru-RU" dirty="0" smtClean="0"/>
              <a:t> 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571625"/>
            <a:ext cx="3286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 </a:t>
            </a:r>
          </a:p>
          <a:p>
            <a:pPr algn="ctr">
              <a:defRPr/>
            </a:pPr>
            <a:endParaRPr lang="ru-RU" b="1" i="1" dirty="0">
              <a:latin typeface="Arial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500042"/>
            <a:ext cx="1071570" cy="71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57188" y="1714488"/>
            <a:ext cx="5000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Мы предлагаем   всем гражданам на минуту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задуматься о том, как изменил вашу жизнь хороший учитель,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преподаватель память о котором вы сохранили на долгие годы.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Так ли сложилась бы ваша судьба, если бы этот учитель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не встретился на вашем пути, если бы у него не было стимула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и он прекратил свою педагогическую деятельность?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Мы всегда очень требовательны к своим учителям.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Хотим, чтобы они обладали широким спектром знаний,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были тактичны и мудры, приветливы и снисходительны.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И, конечно же, желаем, чтобы наш учитель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всегда был в хорошем настроении.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А о том, что  учителю нужна наша личная поддержка,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зачастую забываем,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Не стесняйтесь быть внимательными, благодарными тем,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кто заслужил это своим трудом, заботой  и преданностью своему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делу -  своим учителям, воспитателям, педагогам!</a:t>
            </a:r>
            <a:endParaRPr lang="ru-RU" sz="15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2500330" cy="85725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Амурский </a:t>
            </a:r>
            <a:br>
              <a:rPr lang="ru-RU" sz="1600" dirty="0" smtClean="0"/>
            </a:br>
            <a:r>
              <a:rPr lang="ru-RU" sz="1600" dirty="0" smtClean="0"/>
              <a:t>муниципальный </a:t>
            </a:r>
            <a:br>
              <a:rPr lang="ru-RU" sz="1600" dirty="0" smtClean="0"/>
            </a:br>
            <a:r>
              <a:rPr lang="ru-RU" sz="1600" dirty="0" smtClean="0"/>
              <a:t>район</a:t>
            </a:r>
            <a:endParaRPr lang="ru-RU" sz="1600" dirty="0"/>
          </a:p>
        </p:txBody>
      </p:sp>
      <p:pic>
        <p:nvPicPr>
          <p:cNvPr id="6150" name="Picture 6" descr="C:\Users\Александра\Pictures\символика\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6214298" cy="62151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2214578" cy="514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i="1" dirty="0"/>
              <a:t>ВСЕГО В </a:t>
            </a:r>
            <a:r>
              <a:rPr lang="ru-RU" sz="1200" b="1" i="1" dirty="0" smtClean="0"/>
              <a:t>РАЙОНЕ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/>
              <a:t> –</a:t>
            </a:r>
            <a:r>
              <a:rPr lang="ru-RU" sz="1200" b="1" i="1" dirty="0" smtClean="0">
                <a:solidFill>
                  <a:srgbClr val="FF0000"/>
                </a:solidFill>
              </a:rPr>
              <a:t>39 </a:t>
            </a:r>
            <a:r>
              <a:rPr lang="ru-RU" sz="1200" b="1" i="1" dirty="0"/>
              <a:t>муниципальных</a:t>
            </a:r>
            <a:r>
              <a:rPr lang="ru-RU" sz="1200" b="1" i="1" dirty="0">
                <a:solidFill>
                  <a:schemeClr val="accent1"/>
                </a:solidFill>
              </a:rPr>
              <a:t> </a:t>
            </a:r>
            <a:r>
              <a:rPr lang="ru-RU" sz="1200" b="1" i="1" dirty="0"/>
              <a:t> образовательных учреждений: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>
                <a:solidFill>
                  <a:srgbClr val="FF0000"/>
                </a:solidFill>
              </a:rPr>
              <a:t>15 </a:t>
            </a:r>
            <a:endParaRPr lang="ru-RU" sz="1200" b="1" i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/>
              <a:t>дошкольных учреждений и </a:t>
            </a:r>
            <a:r>
              <a:rPr lang="ru-RU" sz="1200" b="1" i="1" dirty="0" smtClean="0">
                <a:solidFill>
                  <a:srgbClr val="FF0000"/>
                </a:solidFill>
              </a:rPr>
              <a:t>1</a:t>
            </a:r>
            <a:r>
              <a:rPr lang="ru-RU" sz="1200" b="1" i="1" dirty="0" smtClean="0"/>
              <a:t> структурное подразделение при школе №9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rgbClr val="FF0000"/>
                </a:solidFill>
              </a:rPr>
              <a:t>3</a:t>
            </a:r>
            <a:r>
              <a:rPr lang="ru-RU" sz="1200" b="1" i="1" dirty="0" smtClean="0"/>
              <a:t> дошкольные группы при школах (с. Болонь, с. Джуен, с. Омми)</a:t>
            </a:r>
          </a:p>
          <a:p>
            <a:pPr algn="ctr">
              <a:spcBef>
                <a:spcPct val="0"/>
              </a:spcBef>
              <a:buFontTx/>
              <a:buChar char="•"/>
              <a:defRPr/>
            </a:pPr>
            <a:endParaRPr lang="ru-RU" sz="1200" b="1" i="1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/>
              <a:t> </a:t>
            </a:r>
            <a:r>
              <a:rPr lang="ru-RU" sz="1200" b="1" i="1" dirty="0">
                <a:solidFill>
                  <a:srgbClr val="FF0000"/>
                </a:solidFill>
              </a:rPr>
              <a:t>2 </a:t>
            </a:r>
            <a:r>
              <a:rPr lang="ru-RU" sz="1200" b="1" i="1" dirty="0"/>
              <a:t>начальные школы, </a:t>
            </a:r>
            <a:endParaRPr lang="ru-RU" sz="1200" b="1" i="1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rgbClr val="FF0000"/>
                </a:solidFill>
              </a:rPr>
              <a:t>14 </a:t>
            </a:r>
            <a:r>
              <a:rPr lang="ru-RU" sz="1200" b="1" i="1" dirty="0" smtClean="0"/>
              <a:t>и средних и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rgbClr val="FF0000"/>
                </a:solidFill>
              </a:rPr>
              <a:t>2 </a:t>
            </a:r>
            <a:r>
              <a:rPr lang="ru-RU" sz="1200" b="1" i="1" dirty="0" smtClean="0"/>
              <a:t>основных школы ;</a:t>
            </a:r>
            <a:endParaRPr lang="ru-RU" sz="1200" b="1" i="1" dirty="0"/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rgbClr val="FF0000"/>
                </a:solidFill>
              </a:rPr>
              <a:t>5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rgbClr val="FF0000"/>
                </a:solidFill>
              </a:rPr>
              <a:t> </a:t>
            </a:r>
            <a:r>
              <a:rPr lang="ru-RU" sz="1200" b="1" i="1" dirty="0"/>
              <a:t>учреждений дополнительного </a:t>
            </a:r>
            <a:r>
              <a:rPr lang="ru-RU" sz="1200" b="1" i="1" dirty="0" smtClean="0"/>
              <a:t>образования  и </a:t>
            </a:r>
            <a:r>
              <a:rPr lang="ru-RU" sz="1200" b="1" i="1" dirty="0" smtClean="0">
                <a:solidFill>
                  <a:srgbClr val="FF0000"/>
                </a:solidFill>
              </a:rPr>
              <a:t>1</a:t>
            </a:r>
            <a:r>
              <a:rPr lang="ru-RU" sz="1200" b="1" i="1" dirty="0" smtClean="0"/>
              <a:t> оздоровительный центр Орбита.</a:t>
            </a:r>
            <a:endParaRPr lang="ru-RU" sz="1200" b="1" i="1" dirty="0"/>
          </a:p>
          <a:p>
            <a:pPr lvl="2"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chemeClr val="accent1"/>
                </a:solidFill>
              </a:rPr>
              <a:t> </a:t>
            </a:r>
            <a:endParaRPr lang="ru-RU" sz="1200" b="1" i="1" dirty="0"/>
          </a:p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ru-RU" sz="1200" b="1" i="1" dirty="0" smtClean="0">
                <a:solidFill>
                  <a:schemeClr val="accent1"/>
                </a:solidFill>
              </a:rPr>
              <a:t> </a:t>
            </a:r>
            <a:endParaRPr lang="ru-RU" sz="1200" b="1" i="1" dirty="0"/>
          </a:p>
          <a:p>
            <a:pPr algn="ctr">
              <a:spcBef>
                <a:spcPct val="0"/>
              </a:spcBef>
              <a:defRPr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dirty="0" smtClean="0"/>
              <a:t>Потребность в педагогических кадрах в 2023 году</a:t>
            </a:r>
            <a:br>
              <a:rPr lang="ru-RU" sz="1800" dirty="0" smtClean="0"/>
            </a:br>
            <a:r>
              <a:rPr lang="ru-RU" sz="1800" dirty="0" smtClean="0"/>
              <a:t>в дошкольных учреждениях Амурского района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43182"/>
            <a:ext cx="7924800" cy="207170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2400" b="1" dirty="0" smtClean="0"/>
              <a:t>  </a:t>
            </a:r>
            <a:endParaRPr lang="ru-RU" sz="2300" b="1" dirty="0" smtClean="0">
              <a:latin typeface="Arial Black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87450" y="38608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   </a:t>
            </a:r>
            <a:endParaRPr lang="ru-RU" sz="2000" dirty="0"/>
          </a:p>
        </p:txBody>
      </p:sp>
      <p:pic>
        <p:nvPicPr>
          <p:cNvPr id="5" name="Picture 13" descr="C:\Users\Home\Desktop\____20160209_17494742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071678"/>
            <a:ext cx="2573683" cy="1071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1357298"/>
            <a:ext cx="228602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воспитатели </a:t>
            </a:r>
          </a:p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r>
              <a:rPr lang="ru-RU" sz="1200" b="1" dirty="0" smtClean="0"/>
              <a:t>МБДОУ № 38 пос. Эльбан, №21; № 48, 17г. Амурск ; №41 пос. Санболи,</a:t>
            </a:r>
          </a:p>
          <a:p>
            <a:pPr algn="ctr">
              <a:defRPr/>
            </a:pPr>
            <a:r>
              <a:rPr lang="ru-RU" sz="1200" b="1" dirty="0" smtClean="0"/>
              <a:t> №33  с. Вознесенское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3714752"/>
            <a:ext cx="235745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музыкальные руководители</a:t>
            </a:r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МБОУ СОШ №9; № 52,  г. Амурск,</a:t>
            </a:r>
          </a:p>
          <a:p>
            <a:pPr algn="ctr">
              <a:defRPr/>
            </a:pPr>
            <a:r>
              <a:rPr lang="ru-RU" sz="1200" b="1" dirty="0" smtClean="0"/>
              <a:t> МБДОУ №47 пос. Эльбан, </a:t>
            </a:r>
          </a:p>
          <a:p>
            <a:pPr algn="ctr">
              <a:defRPr/>
            </a:pPr>
            <a:r>
              <a:rPr lang="ru-RU" sz="1200" b="1" dirty="0" smtClean="0"/>
              <a:t>№33  с. Вознесенское</a:t>
            </a:r>
            <a:r>
              <a:rPr lang="ru-RU" sz="1200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143248"/>
            <a:ext cx="228602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Учителя-логопеды </a:t>
            </a:r>
          </a:p>
          <a:p>
            <a:pPr algn="ctr">
              <a:defRPr/>
            </a:pPr>
            <a:r>
              <a:rPr lang="ru-RU" sz="1400" b="1" dirty="0" smtClean="0"/>
              <a:t>№ 48, 17г. Амурск;  МБОУ НОШ №7 г. Амурска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1571612"/>
            <a:ext cx="2286028" cy="9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педагог-психолог</a:t>
            </a:r>
          </a:p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1200" dirty="0" smtClean="0"/>
              <a:t> </a:t>
            </a:r>
            <a:r>
              <a:rPr lang="ru-RU" sz="1200" b="1" dirty="0" smtClean="0"/>
              <a:t>№21; № 48, 17г. Амурск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3000372"/>
            <a:ext cx="228602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инструкторы по физической культуре</a:t>
            </a:r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МБДОУ № </a:t>
            </a:r>
            <a:r>
              <a:rPr lang="ru-RU" sz="1400" b="1" dirty="0" smtClean="0"/>
              <a:t>17г. Амурск</a:t>
            </a:r>
          </a:p>
          <a:p>
            <a:pPr algn="ctr">
              <a:defRPr/>
            </a:pPr>
            <a:r>
              <a:rPr lang="ru-RU" sz="1400" b="1" dirty="0" smtClean="0"/>
              <a:t> </a:t>
            </a:r>
            <a:endParaRPr lang="ru-RU" sz="1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4357694"/>
            <a:ext cx="228602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старшие воспитатели</a:t>
            </a:r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МБДОУ  </a:t>
            </a:r>
            <a:r>
              <a:rPr lang="ru-RU" sz="1400" b="1" dirty="0" smtClean="0"/>
              <a:t>№21, № 48,  г. Амурск 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4429132"/>
            <a:ext cx="228602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дефектологи</a:t>
            </a:r>
            <a:r>
              <a:rPr lang="ru-RU" sz="1200" b="1" dirty="0" smtClean="0"/>
              <a:t> </a:t>
            </a:r>
          </a:p>
          <a:p>
            <a:pPr algn="ctr">
              <a:defRPr/>
            </a:pPr>
            <a:r>
              <a:rPr lang="ru-RU" sz="1400" b="1" dirty="0" smtClean="0"/>
              <a:t>№ 48 г. Амурск, МБОУ НОШ №1 пос. Эльбан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64294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Вакансии в школах  на 2023-2024 учебный год</a:t>
            </a:r>
            <a:endParaRPr lang="ru-RU" sz="1800" dirty="0"/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2863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857233"/>
            <a:ext cx="2357466" cy="1428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Математика – </a:t>
            </a:r>
          </a:p>
          <a:p>
            <a:pPr algn="ctr">
              <a:defRPr/>
            </a:pPr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СОШ </a:t>
            </a:r>
            <a:r>
              <a:rPr lang="ru-RU" sz="1200" b="1" dirty="0" smtClean="0"/>
              <a:t>№ 3,6,9  </a:t>
            </a:r>
            <a:r>
              <a:rPr lang="ru-RU" sz="1200" b="1" dirty="0"/>
              <a:t>г.Амурск, </a:t>
            </a:r>
          </a:p>
          <a:p>
            <a:pPr algn="ctr">
              <a:defRPr/>
            </a:pPr>
            <a:r>
              <a:rPr lang="ru-RU" sz="1200" b="1" dirty="0"/>
              <a:t>с. </a:t>
            </a:r>
            <a:r>
              <a:rPr lang="ru-RU" sz="1200" b="1" dirty="0" smtClean="0"/>
              <a:t>Ачан,  пос.Лесной</a:t>
            </a:r>
            <a:r>
              <a:rPr lang="ru-RU" sz="1200" b="1" dirty="0"/>
              <a:t>, </a:t>
            </a:r>
            <a:r>
              <a:rPr lang="ru-RU" sz="1200" b="1" dirty="0" smtClean="0"/>
              <a:t>пос. Санболи, СОШ </a:t>
            </a:r>
            <a:r>
              <a:rPr lang="ru-RU" sz="1200" b="1" dirty="0"/>
              <a:t>№ 3 Эльбан, </a:t>
            </a:r>
          </a:p>
          <a:p>
            <a:pPr algn="ctr">
              <a:defRPr/>
            </a:pPr>
            <a:r>
              <a:rPr lang="ru-RU" sz="1200" b="1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4143380"/>
            <a:ext cx="2143140" cy="785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Дефектолог</a:t>
            </a:r>
          </a:p>
          <a:p>
            <a:pPr algn="ctr">
              <a:defRPr/>
            </a:pPr>
            <a:r>
              <a:rPr lang="ru-RU" sz="1400" b="1" dirty="0" smtClean="0"/>
              <a:t> </a:t>
            </a:r>
          </a:p>
          <a:p>
            <a:pPr algn="ctr">
              <a:defRPr/>
            </a:pPr>
            <a:r>
              <a:rPr lang="ru-RU" sz="1200" b="1" dirty="0" smtClean="0"/>
              <a:t>МБОУ НОШ №1 пос. Эльбан  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3" y="2357431"/>
            <a:ext cx="2286017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Начальные </a:t>
            </a:r>
            <a:r>
              <a:rPr lang="ru-RU" sz="1200" b="1" dirty="0" smtClean="0"/>
              <a:t>классы</a:t>
            </a:r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200" b="1" dirty="0" smtClean="0"/>
              <a:t> МБОУ ООШ с. Омми, МБОУ СОШ пос.Лесной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  </a:t>
            </a:r>
            <a:r>
              <a:rPr lang="ru-RU" sz="1200" b="1" dirty="0" smtClean="0"/>
              <a:t>МБОУ НОШ 7,</a:t>
            </a:r>
          </a:p>
          <a:p>
            <a:pPr algn="ctr">
              <a:defRPr/>
            </a:pPr>
            <a:r>
              <a:rPr lang="ru-RU" sz="1200" b="1" dirty="0" smtClean="0"/>
              <a:t> МБОУ СОШ №9, №3, № 5  г.Амурск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429264"/>
            <a:ext cx="2357444" cy="1000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 Физика</a:t>
            </a:r>
          </a:p>
          <a:p>
            <a:pPr algn="ctr">
              <a:defRPr/>
            </a:pPr>
            <a:r>
              <a:rPr lang="ru-RU" sz="1200" b="1" dirty="0"/>
              <a:t>МБОУ СОШ </a:t>
            </a:r>
            <a:r>
              <a:rPr lang="ru-RU" sz="1200" b="1" dirty="0" smtClean="0"/>
              <a:t>№9,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МБОУ СОШ </a:t>
            </a:r>
            <a:r>
              <a:rPr lang="ru-RU" sz="1200" b="1" dirty="0" smtClean="0"/>
              <a:t> пос. Санболи, </a:t>
            </a:r>
            <a:r>
              <a:rPr lang="ru-RU" sz="1200" b="1" dirty="0" err="1" smtClean="0"/>
              <a:t>с.Ачан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2143116"/>
            <a:ext cx="2214578" cy="928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r>
              <a:rPr lang="ru-RU" sz="1400" b="1" dirty="0" smtClean="0"/>
              <a:t>музыка</a:t>
            </a: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МБОУ НОШ  №7г.Амурс</a:t>
            </a:r>
            <a:r>
              <a:rPr lang="ru-RU" sz="1400" b="1" dirty="0" smtClean="0"/>
              <a:t>к, №9 г</a:t>
            </a:r>
            <a:r>
              <a:rPr lang="ru-RU" sz="1200" b="1" dirty="0" smtClean="0"/>
              <a:t>.Амурск </a:t>
            </a:r>
            <a:endParaRPr lang="ru-RU" sz="1200" b="1" dirty="0"/>
          </a:p>
          <a:p>
            <a:pPr algn="ctr">
              <a:defRPr/>
            </a:pPr>
            <a:r>
              <a:rPr lang="ru-RU" sz="1400" b="1" dirty="0" smtClean="0"/>
              <a:t> </a:t>
            </a:r>
            <a:endParaRPr lang="ru-RU" sz="1400" b="1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857232"/>
            <a:ext cx="2286016" cy="10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 педагог-психолог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СОШ №</a:t>
            </a:r>
            <a:r>
              <a:rPr lang="ru-RU" sz="1200" b="1" dirty="0" smtClean="0"/>
              <a:t>3 </a:t>
            </a:r>
            <a:r>
              <a:rPr lang="ru-RU" sz="1200" b="1" dirty="0"/>
              <a:t>г.Амурск, </a:t>
            </a:r>
            <a:r>
              <a:rPr lang="ru-RU" sz="1200" b="1" dirty="0" smtClean="0"/>
              <a:t>МБОУ СОШ №3 пос. Эльбан,  МБОУ НОШ №1 пос. Эльбан ,</a:t>
            </a:r>
            <a:endParaRPr lang="ru-RU" sz="1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3929066"/>
            <a:ext cx="2357453" cy="1428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Иностранный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(английский )язык </a:t>
            </a:r>
            <a:r>
              <a:rPr lang="ru-RU" sz="1200" b="1" u="sng" dirty="0" smtClean="0"/>
              <a:t> </a:t>
            </a:r>
            <a:endParaRPr lang="ru-RU" sz="1200" b="1" u="sng" dirty="0"/>
          </a:p>
          <a:p>
            <a:pPr algn="ctr">
              <a:defRPr/>
            </a:pPr>
            <a:r>
              <a:rPr lang="ru-RU" sz="1200" b="1" dirty="0" smtClean="0"/>
              <a:t>г. Амурск СОШ </a:t>
            </a:r>
            <a:r>
              <a:rPr lang="ru-RU" sz="1200" b="1" dirty="0"/>
              <a:t>№ </a:t>
            </a:r>
            <a:r>
              <a:rPr lang="ru-RU" sz="1200" b="1" dirty="0" smtClean="0"/>
              <a:t>2,9</a:t>
            </a:r>
            <a:r>
              <a:rPr lang="ru-RU" sz="1200" b="1" dirty="0"/>
              <a:t>. г.Амурск, </a:t>
            </a:r>
          </a:p>
          <a:p>
            <a:pPr algn="ctr">
              <a:defRPr/>
            </a:pPr>
            <a:r>
              <a:rPr lang="ru-RU" sz="1200" b="1" dirty="0"/>
              <a:t>№ 3 пос. Эльбан, </a:t>
            </a: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МБОУ СОШ пос. Лесной </a:t>
            </a:r>
            <a:endParaRPr lang="ru-RU" sz="1200" b="1" dirty="0"/>
          </a:p>
          <a:p>
            <a:pPr algn="ctr">
              <a:defRPr/>
            </a:pPr>
            <a:r>
              <a:rPr lang="ru-RU" sz="1400" b="1" dirty="0"/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383486" y="2551837"/>
            <a:ext cx="37702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217" y="2967335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000109"/>
            <a:ext cx="3109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В 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ШКОЛах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278" name="Picture 14" descr="C:\Users\Home\Desktop\30309030-открытая-книга-с-детьми-и-летнего-пейзажа-векторные-иллюстр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71810"/>
            <a:ext cx="1726500" cy="928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3643306" y="4214818"/>
            <a:ext cx="2143152" cy="100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sz="1200" b="1" dirty="0"/>
              <a:t>Химия </a:t>
            </a:r>
            <a:r>
              <a:rPr lang="ru-RU" sz="1200" b="1" dirty="0" smtClean="0"/>
              <a:t>–биология</a:t>
            </a:r>
          </a:p>
          <a:p>
            <a:pPr algn="ctr">
              <a:defRPr/>
            </a:pPr>
            <a:r>
              <a:rPr lang="ru-RU" sz="1200" dirty="0" smtClean="0"/>
              <a:t> </a:t>
            </a:r>
            <a:r>
              <a:rPr lang="ru-RU" sz="1200" b="1" dirty="0"/>
              <a:t>СОШ № </a:t>
            </a:r>
            <a:r>
              <a:rPr lang="ru-RU" sz="1200" b="1" dirty="0" smtClean="0"/>
              <a:t>2,5,  г.Амурск МБОУ СОШ пос.Лесной, пос. Санболи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5357826"/>
            <a:ext cx="2286028" cy="9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Русский язык и литература </a:t>
            </a:r>
          </a:p>
          <a:p>
            <a:pPr algn="ctr">
              <a:defRPr/>
            </a:pPr>
            <a:r>
              <a:rPr lang="ru-RU" sz="1200" b="1" dirty="0" smtClean="0"/>
              <a:t>МБОУ СОШ №2, 3,9,  6 </a:t>
            </a:r>
            <a:r>
              <a:rPr lang="ru-RU" sz="1200" b="1" dirty="0"/>
              <a:t>г.Амурск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1714488"/>
            <a:ext cx="228602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 </a:t>
            </a:r>
            <a:r>
              <a:rPr lang="ru-RU" sz="1200" b="1" dirty="0" smtClean="0"/>
              <a:t>Физическая культура</a:t>
            </a:r>
          </a:p>
          <a:p>
            <a:pPr algn="ctr">
              <a:defRPr/>
            </a:pPr>
            <a:r>
              <a:rPr lang="ru-RU" sz="1200" b="1" dirty="0" smtClean="0"/>
              <a:t>СОШ </a:t>
            </a:r>
            <a:r>
              <a:rPr lang="ru-RU" sz="1200" b="1" dirty="0"/>
              <a:t>№ </a:t>
            </a:r>
            <a:r>
              <a:rPr lang="ru-RU" sz="1200" b="1" dirty="0" smtClean="0"/>
              <a:t>5, 9 г.Амурск, МБОУ СОШ №3 Эльбан, пос.Лесной, МБОУ НОШ №1 пос. Эльбан</a:t>
            </a:r>
            <a:endParaRPr lang="ru-RU" sz="1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5143512"/>
            <a:ext cx="221457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тьютор</a:t>
            </a:r>
          </a:p>
          <a:p>
            <a:pPr algn="ctr">
              <a:defRPr/>
            </a:pPr>
            <a:r>
              <a:rPr lang="ru-RU" sz="1200" b="1" dirty="0" smtClean="0"/>
              <a:t>МБОУ НОШ №1 пос. Эльбан  </a:t>
            </a:r>
          </a:p>
          <a:p>
            <a:pPr algn="ctr">
              <a:defRPr/>
            </a:pPr>
            <a:r>
              <a:rPr lang="ru-RU" sz="1200" b="1" dirty="0" smtClean="0"/>
              <a:t>МБОУ НОШ №7 Амурск</a:t>
            </a:r>
            <a:endParaRPr lang="ru-RU" sz="1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388" y="3214686"/>
            <a:ext cx="2143140" cy="785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r>
              <a:rPr lang="ru-RU" sz="1400" b="1" dirty="0" smtClean="0"/>
              <a:t>Учитель- логопед</a:t>
            </a: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МБОУ НОШ  №7г.Амурс</a:t>
            </a:r>
            <a:r>
              <a:rPr lang="ru-RU" sz="1400" b="1" dirty="0" smtClean="0"/>
              <a:t>к</a:t>
            </a:r>
            <a:r>
              <a:rPr lang="ru-RU" sz="1400" b="1" dirty="0"/>
              <a:t>, </a:t>
            </a:r>
          </a:p>
          <a:p>
            <a:pPr algn="ctr">
              <a:defRPr/>
            </a:pPr>
            <a:r>
              <a:rPr lang="ru-RU" sz="1400" b="1" dirty="0" smtClean="0"/>
              <a:t> </a:t>
            </a:r>
            <a:endParaRPr lang="ru-RU" sz="1400" b="1" dirty="0"/>
          </a:p>
          <a:p>
            <a:pPr algn="ctr">
              <a:defRPr/>
            </a:pP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Вакансии в школах и учреждениях </a:t>
            </a:r>
            <a:r>
              <a:rPr lang="ru-RU" sz="1800" dirty="0" smtClean="0"/>
              <a:t>дополнительного </a:t>
            </a:r>
            <a:r>
              <a:rPr lang="ru-RU" sz="1800" dirty="0" smtClean="0"/>
              <a:t>образования на 2023-2024 учебный год</a:t>
            </a:r>
            <a:endParaRPr lang="ru-RU" sz="1800" dirty="0"/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2863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383486" y="2551837"/>
            <a:ext cx="37702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217" y="2967335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000109"/>
            <a:ext cx="3109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12" y="1714488"/>
            <a:ext cx="378621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Педагог дополнительного образования</a:t>
            </a:r>
          </a:p>
          <a:p>
            <a:pPr algn="ctr">
              <a:defRPr/>
            </a:pPr>
            <a:r>
              <a:rPr lang="ru-RU" sz="1200" b="1" dirty="0" smtClean="0"/>
              <a:t>СОШ № 2, 3, 5 г.Амурск, пос.Лесной, МБОУ НОШ №1 пос. Эльбан</a:t>
            </a:r>
          </a:p>
          <a:p>
            <a:pPr algn="ctr">
              <a:defRPr/>
            </a:pPr>
            <a:r>
              <a:rPr lang="ru-RU" sz="1200" b="1" dirty="0" smtClean="0"/>
              <a:t>МБУ ЦДЮТиЭ г.Амурска-2 </a:t>
            </a:r>
            <a:r>
              <a:rPr lang="ru-RU" sz="1200" b="1" dirty="0" err="1" smtClean="0"/>
              <a:t>ст</a:t>
            </a:r>
            <a:r>
              <a:rPr lang="ru-RU" sz="1200" b="1" dirty="0" smtClean="0"/>
              <a:t>,</a:t>
            </a:r>
          </a:p>
          <a:p>
            <a:pPr algn="ctr">
              <a:defRPr/>
            </a:pPr>
            <a:r>
              <a:rPr lang="ru-RU" sz="1200" b="1" dirty="0" smtClean="0"/>
              <a:t>МБУ «Натуралист»-2 </a:t>
            </a:r>
            <a:r>
              <a:rPr lang="ru-RU" sz="1200" b="1" dirty="0" err="1" smtClean="0"/>
              <a:t>ст</a:t>
            </a:r>
            <a:r>
              <a:rPr lang="ru-RU" sz="1200" b="1" dirty="0" smtClean="0"/>
              <a:t> </a:t>
            </a:r>
          </a:p>
          <a:p>
            <a:pPr algn="ctr">
              <a:defRPr/>
            </a:pPr>
            <a:endParaRPr lang="ru-RU" sz="1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8926" y="3929066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Тренер-преподаватель</a:t>
            </a:r>
          </a:p>
          <a:p>
            <a:pPr algn="ctr">
              <a:defRPr/>
            </a:pPr>
            <a:r>
              <a:rPr lang="ru-RU" sz="1400" b="1" dirty="0" smtClean="0"/>
              <a:t> </a:t>
            </a:r>
          </a:p>
          <a:p>
            <a:pPr algn="ctr">
              <a:defRPr/>
            </a:pPr>
            <a:r>
              <a:rPr lang="ru-RU" sz="1400" b="1" dirty="0" smtClean="0"/>
              <a:t>2 ставки МБУ ДЮСШ</a:t>
            </a:r>
          </a:p>
          <a:p>
            <a:pPr algn="ctr">
              <a:defRPr/>
            </a:pPr>
            <a:r>
              <a:rPr lang="ru-RU" sz="1200" b="1" dirty="0" smtClean="0"/>
              <a:t>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3573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 </a:t>
            </a:r>
            <a:r>
              <a:rPr lang="ru-RU" sz="1800" b="1" dirty="0" smtClean="0">
                <a:latin typeface="Book Antiqua" pitchFamily="18" charset="0"/>
              </a:rPr>
              <a:t>Населённые пункты Амурского   района входящие в перечень учреждений социальной сферы края, имеющих острую кадровую потребность и расположенных в отдаленных и труднодоступных муниципальных районах края под сберегательный капитал</a:t>
            </a: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19459" name="Picture 6" descr="C:\Users\Александра\Pictures\символика\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2000240"/>
            <a:ext cx="3786202" cy="3786202"/>
          </a:xfrm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71472" y="2000240"/>
            <a:ext cx="3571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ВСЕГО В РАЙОНЕ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1600" b="1" dirty="0">
                <a:solidFill>
                  <a:srgbClr val="C00000"/>
                </a:solidFill>
              </a:rPr>
              <a:t>8 населенных пунктов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входящих в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перечень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учреждений социальной сферы края, имеющих острую кадровую потребность и расположенных в отдаленных и труднодоступных муниципальных районах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пос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. Литовко, пос. Санболи,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пос. Лесной,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с. Омми,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с.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Ачан,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с.  Джуен,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с. Болонь,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с.Вознесенское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(школы и ДОУ)  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142852"/>
            <a:ext cx="857922" cy="57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0811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1800" b="1" dirty="0" smtClean="0"/>
              <a:t>Вакансии под сберегательный капитал</a:t>
            </a:r>
            <a:br>
              <a:rPr lang="ru-RU" sz="1800" b="1" dirty="0" smtClean="0"/>
            </a:br>
            <a:r>
              <a:rPr lang="ru-RU" sz="1800" b="1" dirty="0" smtClean="0"/>
              <a:t>Амурского муниципального района на 2023 год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572500" cy="5072063"/>
          </a:xfrm>
        </p:spPr>
        <p:txBody>
          <a:bodyPr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	</a:t>
            </a:r>
            <a:r>
              <a:rPr lang="ru-RU" sz="4800" dirty="0" smtClean="0"/>
              <a:t> </a:t>
            </a:r>
            <a:r>
              <a:rPr lang="ru-RU" sz="52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средняя общеобразовательная школа им. П.К. Киле  с. Ачан  </a:t>
            </a: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учитель математики и физики, математики;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	2. Муниципальное бюджетное общеобразовательное учреждение средняя общеобразовательная школа с.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Вознесенское</a:t>
            </a:r>
            <a:r>
              <a:rPr lang="ru-RU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учитель физики, </a:t>
            </a: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физической культуры,   математики и информатики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	3. Муниципальное бюджетное общеобразовательное учреждение средняя общеобразовательная школа п. Санболи  Амурского муниципального района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учитель  физики и информатики, русского языка и литературы, химии и биологии.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	4. Муниципальное бюджетное общеобразовательное учреждение средняя общеобразовательная школа п. Лесной Амурского муниципального района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учитель русского языка и литературы, физической культуры, английского языка; химии и биологии, математики.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основная  общеобразовательная школа с. Омми 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учитель  русского языка и литературы, начальных классов, химии и биологии;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       6. Муниципальное бюджетное дошкольное учреждение образовательное учреждение  детский сад № 33с. Вознесенское:  </a:t>
            </a: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учитель-логопед, воспитатель, музыкальный руководитель;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</a:t>
            </a:r>
            <a:r>
              <a:rPr lang="ru-RU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средняя общеобразовательная школа с. Болонь Амурского муниципального района: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учитель истории и обществознания;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200" b="1" dirty="0" smtClean="0">
                <a:latin typeface="Arial" pitchFamily="34" charset="0"/>
                <a:cs typeface="Arial" pitchFamily="34" charset="0"/>
              </a:rPr>
              <a:t>	 </a:t>
            </a:r>
            <a:endParaRPr lang="ru-RU" sz="5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8579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Почему нужно ехать в наш Амурский муниципальный район?</a:t>
            </a: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4071966"/>
          </a:xfrm>
        </p:spPr>
        <p:txBody>
          <a:bodyPr>
            <a:normAutofit fontScale="25000" lnSpcReduction="20000"/>
          </a:bodyPr>
          <a:lstStyle/>
          <a:p>
            <a:pPr marL="1883664" lvl="8" algn="ctr">
              <a:lnSpc>
                <a:spcPct val="170000"/>
              </a:lnSpc>
              <a:buNone/>
            </a:pPr>
            <a:endParaRPr lang="ru-RU" sz="5100" b="1" dirty="0" smtClean="0"/>
          </a:p>
          <a:p>
            <a:pPr marL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6400" b="1" dirty="0" smtClean="0"/>
              <a:t> </a:t>
            </a: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Особое внимание обеспечению мер социальной поддержки;</a:t>
            </a:r>
          </a:p>
          <a:p>
            <a:pPr marL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 Методическое, информационное профессиональное сопровождение молодых педагогов;</a:t>
            </a:r>
          </a:p>
          <a:p>
            <a:pPr marL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Большие возможности творческого и профессионального и карьерного роста молодых педагогов.</a:t>
            </a:r>
          </a:p>
          <a:p>
            <a:pPr marL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Предоставление служебного жилья в порядке очерёдности</a:t>
            </a:r>
          </a:p>
          <a:p>
            <a:pPr marL="0" algn="ctr">
              <a:lnSpc>
                <a:spcPct val="170000"/>
              </a:lnSpc>
              <a:buFont typeface="Wingdings" pitchFamily="2" charset="2"/>
              <a:buChar char="Ø"/>
            </a:pPr>
            <a:endParaRPr lang="ru-RU" sz="6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  У нас интересно!</a:t>
            </a:r>
          </a:p>
          <a:p>
            <a:pPr marL="0" algn="just">
              <a:buFont typeface="Wingdings" pitchFamily="2" charset="2"/>
              <a:buChar char="Ø"/>
            </a:pPr>
            <a:endParaRPr lang="ru-RU" sz="64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142852"/>
            <a:ext cx="8183880" cy="12858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b="1" dirty="0" smtClean="0"/>
              <a:t>СОЗДАНИЕ УСЛОВИЙ  ДЛЯ ПРОФЕССИНАЛЬНОГО РАЗВИТИЯ    И ПОДДЕРЖКИ МОЛОДЫХ СПЕЦИАЛИСТОВ </a:t>
            </a:r>
            <a:br>
              <a:rPr lang="ru-RU" sz="1800" b="1" dirty="0" smtClean="0"/>
            </a:br>
            <a:r>
              <a:rPr lang="ru-RU" sz="1800" b="1" dirty="0" smtClean="0"/>
              <a:t>В АМУРСКОМ МУНИЦИПАЛЬНОМ  РАЙОНЕ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28802"/>
            <a:ext cx="7778750" cy="42148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8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 </a:t>
            </a:r>
          </a:p>
        </p:txBody>
      </p:sp>
      <p:pic>
        <p:nvPicPr>
          <p:cNvPr id="7170" name="Picture 2" descr="https://www.imc27.ru/wp-content/uploads/2022/01/rkvaxcte4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929066"/>
            <a:ext cx="2507895" cy="2219288"/>
          </a:xfrm>
          <a:prstGeom prst="rect">
            <a:avLst/>
          </a:prstGeom>
          <a:noFill/>
        </p:spPr>
      </p:pic>
      <p:pic>
        <p:nvPicPr>
          <p:cNvPr id="7172" name="Picture 4" descr="Клуб Молодого Учит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857628"/>
            <a:ext cx="2263392" cy="2202393"/>
          </a:xfrm>
          <a:prstGeom prst="rect">
            <a:avLst/>
          </a:prstGeom>
          <a:noFill/>
        </p:spPr>
      </p:pic>
      <p:pic>
        <p:nvPicPr>
          <p:cNvPr id="7174" name="Picture 6" descr="Клуб Молодого Учите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500174"/>
            <a:ext cx="3172488" cy="2245492"/>
          </a:xfrm>
          <a:prstGeom prst="rect">
            <a:avLst/>
          </a:prstGeom>
          <a:noFill/>
        </p:spPr>
      </p:pic>
      <p:pic>
        <p:nvPicPr>
          <p:cNvPr id="7176" name="Picture 8" descr="Клуб Молодого Учителя"/>
          <p:cNvPicPr>
            <a:picLocks noChangeAspect="1" noChangeArrowheads="1"/>
          </p:cNvPicPr>
          <p:nvPr/>
        </p:nvPicPr>
        <p:blipFill>
          <a:blip r:embed="rId5"/>
          <a:srcRect b="31719"/>
          <a:stretch>
            <a:fillRect/>
          </a:stretch>
        </p:blipFill>
        <p:spPr bwMode="auto">
          <a:xfrm>
            <a:off x="571472" y="4000504"/>
            <a:ext cx="2836912" cy="1928826"/>
          </a:xfrm>
          <a:prstGeom prst="rect">
            <a:avLst/>
          </a:prstGeom>
          <a:noFill/>
        </p:spPr>
      </p:pic>
      <p:pic>
        <p:nvPicPr>
          <p:cNvPr id="7178" name="Picture 10" descr="Клуб Молодого Учител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500174"/>
            <a:ext cx="3143272" cy="222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1242</TotalTime>
  <Words>987</Words>
  <Application>Microsoft Office PowerPoint</Application>
  <PresentationFormat>Экран (4:3)</PresentationFormat>
  <Paragraphs>202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Амурский муниципальный район  2023</vt:lpstr>
      <vt:lpstr>Амурский  муниципальный  район</vt:lpstr>
      <vt:lpstr>Потребность в педагогических кадрах в 2023 году в дошкольных учреждениях Амурского района</vt:lpstr>
      <vt:lpstr>Вакансии в школах  на 2023-2024 учебный год</vt:lpstr>
      <vt:lpstr>Вакансии в школах и учреждениях дополнительного образования на 2023-2024 учебный год</vt:lpstr>
      <vt:lpstr> Населённые пункты Амурского   района входящие в перечень учреждений социальной сферы края, имеющих острую кадровую потребность и расположенных в отдаленных и труднодоступных муниципальных районах края под сберегательный капитал</vt:lpstr>
      <vt:lpstr>    Вакансии под сберегательный капитал Амурского муниципального района на 2023 год </vt:lpstr>
      <vt:lpstr>   Почему нужно ехать в наш Амурский муниципальный район?</vt:lpstr>
      <vt:lpstr> СОЗДАНИЕ УСЛОВИЙ  ДЛЯ ПРОФЕССИНАЛЬНОГО РАЗВИТИЯ    И ПОДДЕРЖКИ МОЛОДЫХ СПЕЦИАЛИСТОВ  В АМУРСКОМ МУНИЦИПАЛЬНОМ  РАЙОНЕ</vt:lpstr>
      <vt:lpstr>СОЗДАНИЕ УСЛОВИЙ  ДЛЯ РАЗВИТИЯ ПЕДАГОГИЧЕСКОГО КОРПУСА В РАЙОНЕ</vt:lpstr>
      <vt:lpstr>Конечная цель Клуба Молодых Учителей</vt:lpstr>
      <vt:lpstr>Сегодня разработаны и реализуются:</vt:lpstr>
      <vt:lpstr>Кроме того:</vt:lpstr>
      <vt:lpstr>  Управление образования, молодёжной политики и спорта Амурского муниципального района</vt:lpstr>
      <vt:lpstr>Вспомни своего учителя, педагога, воспитателя 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Амурский муниципальный район</dc:title>
  <dc:creator>Александра</dc:creator>
  <cp:lastModifiedBy>Admin</cp:lastModifiedBy>
  <cp:revision>121</cp:revision>
  <dcterms:created xsi:type="dcterms:W3CDTF">2013-04-07T23:17:21Z</dcterms:created>
  <dcterms:modified xsi:type="dcterms:W3CDTF">2023-02-25T18:46:15Z</dcterms:modified>
</cp:coreProperties>
</file>