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398" r:id="rId1"/>
  </p:sldMasterIdLst>
  <p:sldIdLst>
    <p:sldId id="256" r:id="rId2"/>
    <p:sldId id="259" r:id="rId3"/>
    <p:sldId id="265" r:id="rId4"/>
    <p:sldId id="260" r:id="rId5"/>
    <p:sldId id="261" r:id="rId6"/>
    <p:sldId id="262" r:id="rId7"/>
    <p:sldId id="263" r:id="rId8"/>
    <p:sldId id="264" r:id="rId9"/>
    <p:sldId id="268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58"/>
  </p:normalViewPr>
  <p:slideViewPr>
    <p:cSldViewPr snapToGrid="0">
      <p:cViewPr>
        <p:scale>
          <a:sx n="94" d="100"/>
          <a:sy n="94" d="100"/>
        </p:scale>
        <p:origin x="736" y="1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5B4EB5E9-260F-234C-B2F0-78523F6AF97C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8C1BF6EC-898A-FE45-9374-3C90CD74491F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4578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EB5E9-260F-234C-B2F0-78523F6AF97C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BF6EC-898A-FE45-9374-3C90CD7449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35214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EB5E9-260F-234C-B2F0-78523F6AF97C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BF6EC-898A-FE45-9374-3C90CD74491F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98405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EB5E9-260F-234C-B2F0-78523F6AF97C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BF6EC-898A-FE45-9374-3C90CD74491F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49213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EB5E9-260F-234C-B2F0-78523F6AF97C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BF6EC-898A-FE45-9374-3C90CD7449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49651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EB5E9-260F-234C-B2F0-78523F6AF97C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BF6EC-898A-FE45-9374-3C90CD74491F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22003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EB5E9-260F-234C-B2F0-78523F6AF97C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BF6EC-898A-FE45-9374-3C90CD74491F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24431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EB5E9-260F-234C-B2F0-78523F6AF97C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BF6EC-898A-FE45-9374-3C90CD74491F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71474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EB5E9-260F-234C-B2F0-78523F6AF97C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BF6EC-898A-FE45-9374-3C90CD74491F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28038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EB5E9-260F-234C-B2F0-78523F6AF97C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BF6EC-898A-FE45-9374-3C90CD7449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7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EB5E9-260F-234C-B2F0-78523F6AF97C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BF6EC-898A-FE45-9374-3C90CD74491F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2779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EB5E9-260F-234C-B2F0-78523F6AF97C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BF6EC-898A-FE45-9374-3C90CD7449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7249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EB5E9-260F-234C-B2F0-78523F6AF97C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BF6EC-898A-FE45-9374-3C90CD74491F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4907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EB5E9-260F-234C-B2F0-78523F6AF97C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BF6EC-898A-FE45-9374-3C90CD74491F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10537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EB5E9-260F-234C-B2F0-78523F6AF97C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BF6EC-898A-FE45-9374-3C90CD7449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12650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EB5E9-260F-234C-B2F0-78523F6AF97C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BF6EC-898A-FE45-9374-3C90CD74491F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014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EB5E9-260F-234C-B2F0-78523F6AF97C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BF6EC-898A-FE45-9374-3C90CD7449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2233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B4EB5E9-260F-234C-B2F0-78523F6AF97C}" type="datetimeFigureOut">
              <a:rPr lang="ru-RU" smtClean="0"/>
              <a:t>22.05.2023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C1BF6EC-898A-FE45-9374-3C90CD7449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3255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99" r:id="rId1"/>
    <p:sldLayoutId id="2147484400" r:id="rId2"/>
    <p:sldLayoutId id="2147484401" r:id="rId3"/>
    <p:sldLayoutId id="2147484402" r:id="rId4"/>
    <p:sldLayoutId id="2147484403" r:id="rId5"/>
    <p:sldLayoutId id="2147484404" r:id="rId6"/>
    <p:sldLayoutId id="2147484405" r:id="rId7"/>
    <p:sldLayoutId id="2147484406" r:id="rId8"/>
    <p:sldLayoutId id="2147484407" r:id="rId9"/>
    <p:sldLayoutId id="2147484408" r:id="rId10"/>
    <p:sldLayoutId id="2147484409" r:id="rId11"/>
    <p:sldLayoutId id="2147484410" r:id="rId12"/>
    <p:sldLayoutId id="2147484411" r:id="rId13"/>
    <p:sldLayoutId id="2147484412" r:id="rId14"/>
    <p:sldLayoutId id="2147484413" r:id="rId15"/>
    <p:sldLayoutId id="2147484414" r:id="rId16"/>
    <p:sldLayoutId id="214748441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068D6A-BA1E-6009-2AEC-FA85617ED7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88165" y="1346579"/>
            <a:ext cx="6815670" cy="3109965"/>
          </a:xfrm>
        </p:spPr>
        <p:txBody>
          <a:bodyPr/>
          <a:lstStyle/>
          <a:p>
            <a: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Педагогическое наполнение учебных дисциплин физико- математического блока для учащихся ППК»</a:t>
            </a:r>
            <a:br>
              <a:rPr lang="ru-RU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F0071C7-E3F6-CBB0-85A3-F87D6A0011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06107" y="4329165"/>
            <a:ext cx="6815669" cy="1320802"/>
          </a:xfrm>
        </p:spPr>
        <p:txBody>
          <a:bodyPr/>
          <a:lstStyle/>
          <a:p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Сумина Г.Н.,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к.п.н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доцент кафедры математики</a:t>
            </a:r>
            <a:endParaRPr lang="ru-RU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24227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207218B-0D4C-C01B-0B74-4AD28E521F0F}"/>
              </a:ext>
            </a:extLst>
          </p:cNvPr>
          <p:cNvSpPr txBox="1"/>
          <p:nvPr/>
        </p:nvSpPr>
        <p:spPr>
          <a:xfrm>
            <a:off x="1198606" y="849772"/>
            <a:ext cx="8757847" cy="10310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Приложение к индивидуальному плану учащегося ППК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 педагогическим наполнением: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93D8113-7956-818B-4989-038B364132EB}"/>
              </a:ext>
            </a:extLst>
          </p:cNvPr>
          <p:cNvSpPr txBox="1"/>
          <p:nvPr/>
        </p:nvSpPr>
        <p:spPr>
          <a:xfrm>
            <a:off x="1198606" y="1759886"/>
            <a:ext cx="9146898" cy="42483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Наставничество;</a:t>
            </a:r>
            <a:endParaRPr lang="ru-RU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Обучение по вертикали;</a:t>
            </a:r>
            <a:endParaRPr lang="ru-RU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Мастер-классы известных педагогов;</a:t>
            </a:r>
            <a:endParaRPr lang="ru-RU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Научно-исследовательская работа;</a:t>
            </a:r>
            <a:endParaRPr lang="ru-RU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Работа над проектом;</a:t>
            </a:r>
            <a:endParaRPr lang="ru-RU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формирование творчества учащихся.</a:t>
            </a:r>
            <a:endParaRPr lang="ru-RU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5044502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>
            <a:extLst>
              <a:ext uri="{FF2B5EF4-FFF2-40B4-BE49-F238E27FC236}">
                <a16:creationId xmlns:a16="http://schemas.microsoft.com/office/drawing/2014/main" id="{76FE6473-756B-FEDF-D873-D742E6070D94}"/>
              </a:ext>
            </a:extLst>
          </p:cNvPr>
          <p:cNvSpPr/>
          <p:nvPr/>
        </p:nvSpPr>
        <p:spPr>
          <a:xfrm>
            <a:off x="4479473" y="841673"/>
            <a:ext cx="3680771" cy="1290162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/>
              <a:t>Топологическое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8CED5485-4A16-7236-A507-37BFB9DCD5FF}"/>
              </a:ext>
            </a:extLst>
          </p:cNvPr>
          <p:cNvSpPr/>
          <p:nvPr/>
        </p:nvSpPr>
        <p:spPr>
          <a:xfrm>
            <a:off x="733166" y="741647"/>
            <a:ext cx="2883491" cy="155283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/>
              <a:t>Порядковое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0DA0F066-2D9D-436D-A172-F7136C797EB8}"/>
              </a:ext>
            </a:extLst>
          </p:cNvPr>
          <p:cNvSpPr/>
          <p:nvPr/>
        </p:nvSpPr>
        <p:spPr>
          <a:xfrm>
            <a:off x="668238" y="4306965"/>
            <a:ext cx="3678907" cy="1643049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/>
              <a:t>Алгебраическое</a:t>
            </a: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AFE70497-FD2E-3FAB-7EA1-F11832EE5970}"/>
              </a:ext>
            </a:extLst>
          </p:cNvPr>
          <p:cNvSpPr/>
          <p:nvPr/>
        </p:nvSpPr>
        <p:spPr>
          <a:xfrm>
            <a:off x="8292879" y="664673"/>
            <a:ext cx="3187614" cy="1378662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/>
              <a:t>Метрическое</a:t>
            </a: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D61EC61C-5802-334B-0B4A-81D6192AD981}"/>
              </a:ext>
            </a:extLst>
          </p:cNvPr>
          <p:cNvSpPr/>
          <p:nvPr/>
        </p:nvSpPr>
        <p:spPr>
          <a:xfrm>
            <a:off x="8412983" y="4326764"/>
            <a:ext cx="3110779" cy="148827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/>
              <a:t>Проективное</a:t>
            </a:r>
          </a:p>
        </p:txBody>
      </p:sp>
      <p:sp>
        <p:nvSpPr>
          <p:cNvPr id="11" name="Стрелка вверх 10">
            <a:extLst>
              <a:ext uri="{FF2B5EF4-FFF2-40B4-BE49-F238E27FC236}">
                <a16:creationId xmlns:a16="http://schemas.microsoft.com/office/drawing/2014/main" id="{55F9ECCF-E1E3-FDDD-230C-D4F0941C4A24}"/>
              </a:ext>
            </a:extLst>
          </p:cNvPr>
          <p:cNvSpPr/>
          <p:nvPr/>
        </p:nvSpPr>
        <p:spPr>
          <a:xfrm rot="19323501">
            <a:off x="3765182" y="1864740"/>
            <a:ext cx="353390" cy="2717962"/>
          </a:xfrm>
          <a:prstGeom prst="upArrow">
            <a:avLst>
              <a:gd name="adj1" fmla="val 51361"/>
              <a:gd name="adj2" fmla="val 150449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>
            <a:extLst>
              <a:ext uri="{FF2B5EF4-FFF2-40B4-BE49-F238E27FC236}">
                <a16:creationId xmlns:a16="http://schemas.microsoft.com/office/drawing/2014/main" id="{774E1D70-F47C-B947-0001-04BCD03338B9}"/>
              </a:ext>
            </a:extLst>
          </p:cNvPr>
          <p:cNvSpPr/>
          <p:nvPr/>
        </p:nvSpPr>
        <p:spPr>
          <a:xfrm>
            <a:off x="4683922" y="4202838"/>
            <a:ext cx="3493827" cy="173326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Математическое </a:t>
            </a:r>
          </a:p>
          <a:p>
            <a:pPr algn="ctr"/>
            <a:r>
              <a:rPr lang="ru-RU" sz="3600" dirty="0"/>
              <a:t>мышление</a:t>
            </a:r>
          </a:p>
        </p:txBody>
      </p:sp>
      <p:sp>
        <p:nvSpPr>
          <p:cNvPr id="15" name="Стрелка вверх 14">
            <a:extLst>
              <a:ext uri="{FF2B5EF4-FFF2-40B4-BE49-F238E27FC236}">
                <a16:creationId xmlns:a16="http://schemas.microsoft.com/office/drawing/2014/main" id="{F2177560-492D-9A18-281C-4C85CB01CA2C}"/>
              </a:ext>
            </a:extLst>
          </p:cNvPr>
          <p:cNvSpPr/>
          <p:nvPr/>
        </p:nvSpPr>
        <p:spPr>
          <a:xfrm flipH="1">
            <a:off x="6234924" y="2199693"/>
            <a:ext cx="391822" cy="1981204"/>
          </a:xfrm>
          <a:prstGeom prst="upArrow">
            <a:avLst>
              <a:gd name="adj1" fmla="val 50000"/>
              <a:gd name="adj2" fmla="val 150449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трелка вверх 15">
            <a:extLst>
              <a:ext uri="{FF2B5EF4-FFF2-40B4-BE49-F238E27FC236}">
                <a16:creationId xmlns:a16="http://schemas.microsoft.com/office/drawing/2014/main" id="{202A3F1D-FA2E-6EA1-7580-AA88E30CE486}"/>
              </a:ext>
            </a:extLst>
          </p:cNvPr>
          <p:cNvSpPr/>
          <p:nvPr/>
        </p:nvSpPr>
        <p:spPr>
          <a:xfrm rot="2151513" flipH="1">
            <a:off x="8628857" y="1892653"/>
            <a:ext cx="441477" cy="2652747"/>
          </a:xfrm>
          <a:prstGeom prst="upArrow">
            <a:avLst>
              <a:gd name="adj1" fmla="val 50000"/>
              <a:gd name="adj2" fmla="val 150449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лево 18">
            <a:extLst>
              <a:ext uri="{FF2B5EF4-FFF2-40B4-BE49-F238E27FC236}">
                <a16:creationId xmlns:a16="http://schemas.microsoft.com/office/drawing/2014/main" id="{420A38DA-2986-A1E0-F17F-CAA654A362D5}"/>
              </a:ext>
            </a:extLst>
          </p:cNvPr>
          <p:cNvSpPr/>
          <p:nvPr/>
        </p:nvSpPr>
        <p:spPr>
          <a:xfrm>
            <a:off x="4347145" y="4981433"/>
            <a:ext cx="355654" cy="269623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>
            <a:extLst>
              <a:ext uri="{FF2B5EF4-FFF2-40B4-BE49-F238E27FC236}">
                <a16:creationId xmlns:a16="http://schemas.microsoft.com/office/drawing/2014/main" id="{D611D9BC-1E93-81FD-33CA-41DE60F8F929}"/>
              </a:ext>
            </a:extLst>
          </p:cNvPr>
          <p:cNvSpPr/>
          <p:nvPr/>
        </p:nvSpPr>
        <p:spPr>
          <a:xfrm>
            <a:off x="8160244" y="4993677"/>
            <a:ext cx="265270" cy="269623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30052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0DAB0C9-6828-FF3B-24C9-372F288FA72E}"/>
              </a:ext>
            </a:extLst>
          </p:cNvPr>
          <p:cNvSpPr txBox="1"/>
          <p:nvPr/>
        </p:nvSpPr>
        <p:spPr>
          <a:xfrm>
            <a:off x="2805423" y="1557727"/>
            <a:ext cx="60292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Топологическое мышление </a:t>
            </a:r>
            <a:endParaRPr lang="ru-RU" sz="36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7E8C45-0B77-F859-B4D5-323C0B7BE20E}"/>
              </a:ext>
            </a:extLst>
          </p:cNvPr>
          <p:cNvSpPr txBox="1"/>
          <p:nvPr/>
        </p:nvSpPr>
        <p:spPr>
          <a:xfrm>
            <a:off x="1427016" y="2752934"/>
            <a:ext cx="9409860" cy="28570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отвечает за связанность и целостность логических операций. Сначала нужно изучить суть, а потом последовательно решить задачу. Людям-топологам присуща аккуратность, размеренность и консерватизм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28189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9258F17-0515-3A80-827B-25DA6ED4DFF4}"/>
              </a:ext>
            </a:extLst>
          </p:cNvPr>
          <p:cNvSpPr txBox="1"/>
          <p:nvPr/>
        </p:nvSpPr>
        <p:spPr>
          <a:xfrm>
            <a:off x="1099750" y="2829697"/>
            <a:ext cx="9910119" cy="17553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340"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отвечает за  выработку конкретных алгоритмов и чёткое следование плану. Главное качество людей с порядковым мышлением — педантичность.</a:t>
            </a:r>
            <a:endParaRPr lang="ru-RU" sz="3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6E97AD1-62F6-579E-AE92-873992604631}"/>
              </a:ext>
            </a:extLst>
          </p:cNvPr>
          <p:cNvSpPr txBox="1"/>
          <p:nvPr/>
        </p:nvSpPr>
        <p:spPr>
          <a:xfrm>
            <a:off x="2802830" y="1553330"/>
            <a:ext cx="61167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Порядковое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мышление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1933556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36E15D0-E128-A73F-6144-7A8A26CF9656}"/>
              </a:ext>
            </a:extLst>
          </p:cNvPr>
          <p:cNvSpPr txBox="1"/>
          <p:nvPr/>
        </p:nvSpPr>
        <p:spPr>
          <a:xfrm>
            <a:off x="1054443" y="2798806"/>
            <a:ext cx="10083113" cy="17553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340"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оперирует цифрами и конкретными параметрами. Людям с таким мышлением свойственна предусмотрительность и осторожность.</a:t>
            </a:r>
            <a:endParaRPr lang="ru-RU" sz="3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2C6A212-E8E7-D980-72D6-E52F985B6A37}"/>
              </a:ext>
            </a:extLst>
          </p:cNvPr>
          <p:cNvSpPr txBox="1"/>
          <p:nvPr/>
        </p:nvSpPr>
        <p:spPr>
          <a:xfrm>
            <a:off x="2857689" y="1560071"/>
            <a:ext cx="61167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Метрическое</a:t>
            </a: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мышление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374938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5B5C7E5-E937-CDC5-D5BF-99ABD3A2AE7E}"/>
              </a:ext>
            </a:extLst>
          </p:cNvPr>
          <p:cNvSpPr txBox="1"/>
          <p:nvPr/>
        </p:nvSpPr>
        <p:spPr>
          <a:xfrm>
            <a:off x="1013254" y="2653724"/>
            <a:ext cx="10058400" cy="2887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340"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предполагает структурированное восприятие и выстраивание комбинаций. Люди с таким мышлением могут начинать работу с любого места и легко переключаются между задачами. Но им свойственна некоторая невнимательность.</a:t>
            </a:r>
            <a:endParaRPr lang="ru-RU" sz="3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2949A87-4A70-00EB-32CC-47D958334FB4}"/>
              </a:ext>
            </a:extLst>
          </p:cNvPr>
          <p:cNvSpPr txBox="1"/>
          <p:nvPr/>
        </p:nvSpPr>
        <p:spPr>
          <a:xfrm>
            <a:off x="2844955" y="1551084"/>
            <a:ext cx="61167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Алгебраическое мышление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0909686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9EFF01C-EF65-90B4-8787-059D46B19C68}"/>
              </a:ext>
            </a:extLst>
          </p:cNvPr>
          <p:cNvSpPr txBox="1"/>
          <p:nvPr/>
        </p:nvSpPr>
        <p:spPr>
          <a:xfrm>
            <a:off x="914399" y="2780268"/>
            <a:ext cx="10132542" cy="17547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0340">
              <a:lnSpc>
                <a:spcPct val="115000"/>
              </a:lnSpc>
              <a:spcAft>
                <a:spcPts val="1000"/>
              </a:spcAft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заключается в умении смотреть на вещи с разных сторон. Люди с таким мышлением способны быстро оценить ситуацию</a:t>
            </a:r>
            <a:r>
              <a:rPr lang="ru-RU" sz="3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3A0BD1-EA57-6B94-3774-AC5CB1EEFC90}"/>
              </a:ext>
            </a:extLst>
          </p:cNvPr>
          <p:cNvSpPr txBox="1"/>
          <p:nvPr/>
        </p:nvSpPr>
        <p:spPr>
          <a:xfrm>
            <a:off x="2802831" y="1549832"/>
            <a:ext cx="61167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Проективное мышление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3946688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ECCE9B-7927-5D4B-6FAE-66D9C0A0BB68}"/>
              </a:ext>
            </a:extLst>
          </p:cNvPr>
          <p:cNvSpPr txBox="1"/>
          <p:nvPr/>
        </p:nvSpPr>
        <p:spPr>
          <a:xfrm>
            <a:off x="3264089" y="3044279"/>
            <a:ext cx="63735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/>
              <a:t>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253179293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{3715847F-FBD5-9644-95B4-2B603AF314C9}tf10001064</Template>
  <TotalTime>51</TotalTime>
  <Words>188</Words>
  <Application>Microsoft Macintosh PowerPoint</Application>
  <PresentationFormat>Широкоэкранный</PresentationFormat>
  <Paragraphs>30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Garamond</vt:lpstr>
      <vt:lpstr>Times New Roman</vt:lpstr>
      <vt:lpstr>Натуральные материалы</vt:lpstr>
      <vt:lpstr>«Педагогическое наполнение учебных дисциплин физико- математического блока для учащихся ППК»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«Педагогическое наполнение учебных дисциплин физико- математического блока для учащихся ППК» </dc:title>
  <dc:creator>Максим Никитин</dc:creator>
  <cp:lastModifiedBy>Максим Никитин</cp:lastModifiedBy>
  <cp:revision>1</cp:revision>
  <dcterms:created xsi:type="dcterms:W3CDTF">2023-05-22T11:09:50Z</dcterms:created>
  <dcterms:modified xsi:type="dcterms:W3CDTF">2023-05-22T12:00:59Z</dcterms:modified>
</cp:coreProperties>
</file>