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71" r:id="rId6"/>
    <p:sldId id="272" r:id="rId7"/>
    <p:sldId id="273" r:id="rId8"/>
    <p:sldId id="274" r:id="rId9"/>
    <p:sldId id="275" r:id="rId10"/>
    <p:sldId id="276" r:id="rId11"/>
    <p:sldId id="260" r:id="rId12"/>
    <p:sldId id="261" r:id="rId13"/>
    <p:sldId id="262" r:id="rId14"/>
    <p:sldId id="263" r:id="rId15"/>
    <p:sldId id="278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7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352C194-5760-43C7-832B-2804CDF457A8}" type="datetimeFigureOut">
              <a:rPr lang="ru-RU" smtClean="0"/>
              <a:pPr/>
              <a:t>26.05.2023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CA35F39-16A5-43EC-865F-62548BFF66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8352928" cy="194421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Элективный курс как средство организации </a:t>
            </a:r>
            <a:r>
              <a:rPr lang="ru-RU" sz="3600" dirty="0" err="1" smtClean="0"/>
              <a:t>профориентационной</a:t>
            </a:r>
            <a:r>
              <a:rPr lang="ru-RU" sz="3600" dirty="0" smtClean="0"/>
              <a:t> работы в социально – педагогическом классе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«Основы педагогики и психологии педагогического общения</a:t>
            </a:r>
            <a:r>
              <a:rPr lang="ru-RU" sz="3200" dirty="0" smtClean="0">
                <a:solidFill>
                  <a:srgbClr val="002060"/>
                </a:solidFill>
              </a:rPr>
              <a:t>» (опыт работы учителя МОУ СОШ № 42 г. Комсомольска-на-Амуре Лисицы М.Д.)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Учитель на страницах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Г. </a:t>
            </a:r>
            <a:r>
              <a:rPr lang="ru-RU" b="1" dirty="0" err="1" smtClean="0"/>
              <a:t>Северина</a:t>
            </a:r>
            <a:r>
              <a:rPr lang="ru-RU" b="1" dirty="0" smtClean="0"/>
              <a:t> «Легенда об учителе»</a:t>
            </a:r>
            <a:endParaRPr lang="ru-RU" dirty="0" smtClean="0"/>
          </a:p>
          <a:p>
            <a:r>
              <a:rPr lang="ru-RU" b="1" dirty="0" smtClean="0"/>
              <a:t>Г. Полонский «Ключ без права передачи»</a:t>
            </a:r>
            <a:endParaRPr lang="ru-RU" dirty="0" smtClean="0"/>
          </a:p>
          <a:p>
            <a:r>
              <a:rPr lang="ru-RU" b="1" dirty="0" smtClean="0"/>
              <a:t>Г. Полонский «Доживём до понедельника»</a:t>
            </a:r>
            <a:endParaRPr lang="ru-RU" dirty="0" smtClean="0"/>
          </a:p>
          <a:p>
            <a:r>
              <a:rPr lang="ru-RU" b="1" dirty="0" smtClean="0"/>
              <a:t>Г.Н. Щербакова «Вам и не снилось»</a:t>
            </a:r>
            <a:endParaRPr lang="ru-RU" dirty="0" smtClean="0"/>
          </a:p>
          <a:p>
            <a:r>
              <a:rPr lang="ru-RU" b="1" dirty="0" smtClean="0"/>
              <a:t>Г. Садовников «Большая перемена»</a:t>
            </a:r>
            <a:endParaRPr lang="ru-RU" dirty="0" smtClean="0"/>
          </a:p>
          <a:p>
            <a:r>
              <a:rPr lang="ru-RU" b="1" dirty="0" err="1" smtClean="0"/>
              <a:t>Аромштам</a:t>
            </a:r>
            <a:r>
              <a:rPr lang="ru-RU" b="1" dirty="0" smtClean="0"/>
              <a:t> М. С.  «Как дневник. Рассказы учительницы»</a:t>
            </a:r>
            <a:endParaRPr lang="ru-RU" dirty="0" smtClean="0"/>
          </a:p>
          <a:p>
            <a:r>
              <a:rPr lang="ru-RU" b="1" dirty="0" smtClean="0"/>
              <a:t>Иванов А. В. «Географ глобус пропил»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/>
          <a:lstStyle/>
          <a:p>
            <a:pPr algn="ctr"/>
            <a:r>
              <a:rPr lang="ru-RU" b="1" dirty="0" smtClean="0"/>
              <a:t>Основные ценности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/>
          </a:bodyPr>
          <a:lstStyle/>
          <a:p>
            <a:r>
              <a:rPr lang="ru-RU" sz="3200" dirty="0" smtClean="0"/>
              <a:t>Доброта</a:t>
            </a:r>
          </a:p>
          <a:p>
            <a:r>
              <a:rPr lang="ru-RU" sz="3200" dirty="0" smtClean="0"/>
              <a:t>Любовь</a:t>
            </a:r>
          </a:p>
          <a:p>
            <a:r>
              <a:rPr lang="ru-RU" sz="3200" dirty="0" smtClean="0"/>
              <a:t>Нравственная ответственность за судьбу окружающих</a:t>
            </a:r>
          </a:p>
          <a:p>
            <a:r>
              <a:rPr lang="ru-RU" sz="3200" dirty="0" smtClean="0"/>
              <a:t>Свободное самоопределение личности в ценностном пространстве педагогической деятельности</a:t>
            </a:r>
          </a:p>
          <a:p>
            <a:r>
              <a:rPr lang="ru-RU" sz="3200" dirty="0" smtClean="0"/>
              <a:t>Личная ответственность обучающихся за построение собственной жизни.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Цели курса: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836712"/>
            <a:ext cx="7467600" cy="55446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3400" dirty="0" smtClean="0"/>
              <a:t>углубление понятий и знаний учащихся в области педагогики и психологии общения;</a:t>
            </a:r>
          </a:p>
          <a:p>
            <a:pPr lvl="0"/>
            <a:r>
              <a:rPr lang="ru-RU" sz="3400" dirty="0" smtClean="0"/>
              <a:t>ознакомление школьников с вариантами рассматривания проблем воспитания в русской классической литературе и в современной педагогической практике;</a:t>
            </a:r>
          </a:p>
          <a:p>
            <a:pPr lvl="0"/>
            <a:r>
              <a:rPr lang="ru-RU" sz="3400" dirty="0" smtClean="0"/>
              <a:t>формирование психологической готовности старшеклассников к вступлению во взрослую жизнь;</a:t>
            </a:r>
          </a:p>
          <a:p>
            <a:pPr lvl="0"/>
            <a:r>
              <a:rPr lang="ru-RU" sz="3400" b="1" dirty="0" smtClean="0"/>
              <a:t>формирование у обучающихся положительной установки на педагогическую деятельность;</a:t>
            </a:r>
          </a:p>
          <a:p>
            <a:pPr lvl="0"/>
            <a:r>
              <a:rPr lang="ru-RU" sz="3400" b="1" dirty="0" smtClean="0"/>
              <a:t>раскрытие возможностей педагогической деятельности для творческой самореализации личности молодого человека.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Задачи курса: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643192" cy="563724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дать школьнику знания о самом себе и научить его получать эти знания;</a:t>
            </a:r>
          </a:p>
          <a:p>
            <a:pPr lvl="0"/>
            <a:r>
              <a:rPr lang="ru-RU" dirty="0" smtClean="0"/>
              <a:t>побуждать к осмыслению общечеловеческих ценностей и выработке личного отношения к ним, выработке внутренней позиции;</a:t>
            </a:r>
          </a:p>
          <a:p>
            <a:pPr lvl="0"/>
            <a:r>
              <a:rPr lang="ru-RU" dirty="0" smtClean="0"/>
              <a:t>формирование и развитие навыков рефлексии и самопознания личностных качеств;</a:t>
            </a:r>
          </a:p>
          <a:p>
            <a:pPr lvl="0"/>
            <a:r>
              <a:rPr lang="ru-RU" b="1" dirty="0" smtClean="0"/>
              <a:t>создание условий для становления базовой культуры личности, т.е. культуры жизненного (личностного и профессионального) самоопределения обучающихся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помощь обучающимся в становлении личностно-ориентированного подхода к образовательному процессу;</a:t>
            </a:r>
          </a:p>
          <a:p>
            <a:pPr lvl="0"/>
            <a:r>
              <a:rPr lang="ru-RU" b="1" dirty="0" smtClean="0"/>
              <a:t>определение социально значимых компетенций, необходимых будущему педагогу</a:t>
            </a:r>
            <a:r>
              <a:rPr lang="ru-RU" dirty="0" smtClean="0"/>
              <a:t>;</a:t>
            </a:r>
          </a:p>
          <a:p>
            <a:pPr lvl="0"/>
            <a:r>
              <a:rPr lang="ru-RU" b="1" dirty="0" smtClean="0"/>
              <a:t>развитие интереса к педагогическому труду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развитие навыков индивидуальной и групповой работы.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Формы организации учебных занятий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643192" cy="534920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Курс проводится в виде лекционно-практических уроков с оформлением содержания занятия в рабочих тетрадях. Все практические занятия проводятся после изучения вопросов психологии и педагогики. В течение всего элективного курса учащиеся работают с дополнительной литературой, оформляют полученные сведения в виде самостоятельных, в том числе исследовательских и проектных работ и стенных газет.</a:t>
            </a:r>
          </a:p>
          <a:p>
            <a:r>
              <a:rPr lang="ru-RU" dirty="0" smtClean="0"/>
              <a:t>Реализация программы курса предполагается в виде теоретических и практических занятий, ролевых игр, тренингов общения. </a:t>
            </a:r>
            <a:br>
              <a:rPr lang="ru-RU" dirty="0" smtClean="0"/>
            </a:br>
            <a:r>
              <a:rPr lang="ru-RU" dirty="0" smtClean="0"/>
              <a:t>Итоговая зачётная работа может быть представлена в виде проекта.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Педагогические задачи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715200" cy="5421216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Задача на оказание помощи в разрешении конфликта</a:t>
            </a:r>
            <a:endParaRPr lang="ru-RU" dirty="0" smtClean="0"/>
          </a:p>
          <a:p>
            <a:r>
              <a:rPr lang="ru-RU" b="1" i="1" dirty="0" smtClean="0"/>
              <a:t>Задача на оказание помощи в разрешении конфликта</a:t>
            </a:r>
            <a:endParaRPr lang="ru-RU" dirty="0" smtClean="0"/>
          </a:p>
          <a:p>
            <a:r>
              <a:rPr lang="ru-RU" b="1" i="1" dirty="0" smtClean="0"/>
              <a:t>Задача на педагогическое стимулирование</a:t>
            </a:r>
            <a:endParaRPr lang="ru-RU" dirty="0" smtClean="0"/>
          </a:p>
          <a:p>
            <a:r>
              <a:rPr lang="ru-RU" b="1" i="1" dirty="0" smtClean="0"/>
              <a:t>Ситуации создания успеха и обеспечения роста достижений</a:t>
            </a:r>
            <a:endParaRPr lang="ru-RU" dirty="0" smtClean="0"/>
          </a:p>
          <a:p>
            <a:r>
              <a:rPr lang="ru-RU" b="1" i="1" dirty="0" smtClean="0"/>
              <a:t>Ситуация стимулирования к самостоятельности принятия решений и действий</a:t>
            </a:r>
            <a:endParaRPr lang="ru-RU" dirty="0" smtClean="0"/>
          </a:p>
          <a:p>
            <a:r>
              <a:rPr lang="ru-RU" b="1" i="1" dirty="0" smtClean="0"/>
              <a:t>Ситуация соперничества</a:t>
            </a:r>
            <a:endParaRPr lang="ru-RU" dirty="0" smtClean="0"/>
          </a:p>
          <a:p>
            <a:r>
              <a:rPr lang="ru-RU" b="1" i="1" dirty="0" smtClean="0"/>
              <a:t>Ситуация выбора, приводящего к неудаче</a:t>
            </a:r>
            <a:endParaRPr lang="ru-RU" dirty="0" smtClean="0"/>
          </a:p>
          <a:p>
            <a:r>
              <a:rPr lang="ru-RU" b="1" i="1" dirty="0" smtClean="0"/>
              <a:t>Ситуация предъявления требований</a:t>
            </a:r>
            <a:endParaRPr lang="ru-RU" dirty="0" smtClean="0"/>
          </a:p>
          <a:p>
            <a:r>
              <a:rPr lang="ru-RU" b="1" i="1" dirty="0" smtClean="0"/>
              <a:t>Ситуация приведения примера</a:t>
            </a:r>
            <a:endParaRPr lang="ru-RU" dirty="0" smtClean="0"/>
          </a:p>
          <a:p>
            <a:r>
              <a:rPr lang="ru-RU" b="1" i="1" dirty="0" smtClean="0"/>
              <a:t>Ситуация риска</a:t>
            </a:r>
          </a:p>
          <a:p>
            <a:r>
              <a:rPr lang="ru-RU" b="1" i="1" dirty="0" smtClean="0"/>
              <a:t>Ситуация выражения своего отношения к человеку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smtClean="0"/>
              <a:t>Содержание программы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Тема 1. Что является предметом педагогики? </a:t>
            </a:r>
            <a:r>
              <a:rPr lang="ru-RU" dirty="0" smtClean="0"/>
              <a:t>(1 час)</a:t>
            </a:r>
          </a:p>
          <a:p>
            <a:r>
              <a:rPr lang="ru-RU" dirty="0" smtClean="0"/>
              <a:t>Педагогика – это наука об индивидуальном искусстве воспитания детей. Но, заметьте, чужих… (</a:t>
            </a:r>
            <a:r>
              <a:rPr lang="ru-RU" i="1" dirty="0" smtClean="0"/>
              <a:t>С.Л.Соловейчик)</a:t>
            </a:r>
            <a:endParaRPr lang="ru-RU" dirty="0" smtClean="0"/>
          </a:p>
          <a:p>
            <a:r>
              <a:rPr lang="ru-RU" dirty="0" smtClean="0"/>
              <a:t>Входящее тестирование: выявление педагогических интересов и педагогической направленности. Рейтинг-опрос «Мои ценности»</a:t>
            </a:r>
            <a:br>
              <a:rPr lang="ru-RU" dirty="0" smtClean="0"/>
            </a:br>
            <a:r>
              <a:rPr lang="ru-RU" dirty="0" smtClean="0"/>
              <a:t>Межличностное и педагогическое взаимодействие. Понятие педагогического взаимодействия, его закономерностей как предмета, изучаемого педагогикой.</a:t>
            </a:r>
            <a:br>
              <a:rPr lang="ru-RU" dirty="0" smtClean="0"/>
            </a:br>
            <a:r>
              <a:rPr lang="ru-RU" dirty="0" smtClean="0"/>
              <a:t>Ученик и Учитель – субъекты педагогического взаимодействия.</a:t>
            </a:r>
            <a:br>
              <a:rPr lang="ru-RU" dirty="0" smtClean="0"/>
            </a:br>
            <a:r>
              <a:rPr lang="ru-RU" dirty="0" smtClean="0"/>
              <a:t>Педагогические навыки и профессиональное знание, порождающие учительское мастерство.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Тема 2. Личность как объект педагогики (2 часа)</a:t>
            </a:r>
            <a:endParaRPr lang="ru-RU" dirty="0" smtClean="0"/>
          </a:p>
          <a:p>
            <a:r>
              <a:rPr lang="ru-RU" dirty="0" smtClean="0"/>
              <a:t>Понятие о личности. Я - концепция. Темперамент. Типы темперамента. Тест определения темперамента человека. Характер. Связь характера и темперамента. Соотношение характера и личности. Связь характера человека и его способностей. Факторы, влияющие на развитие способностей. Интеллект. Когнитивные стили. Теории интеллекта. Способами измерения интеллекта. Творческие способности. </a:t>
            </a:r>
            <a:r>
              <a:rPr lang="ru-RU" dirty="0" err="1" smtClean="0"/>
              <a:t>Креативность</a:t>
            </a:r>
            <a:r>
              <a:rPr lang="ru-RU" dirty="0" smtClean="0"/>
              <a:t>. Соотношение </a:t>
            </a:r>
            <a:r>
              <a:rPr lang="ru-RU" dirty="0" err="1" smtClean="0"/>
              <a:t>креативности</a:t>
            </a:r>
            <a:r>
              <a:rPr lang="ru-RU" dirty="0" smtClean="0"/>
              <a:t> и интеллекта. Приемы активизации мыслительной деятельности, направленные на развитие </a:t>
            </a:r>
            <a:r>
              <a:rPr lang="ru-RU" dirty="0" err="1" smtClean="0"/>
              <a:t>креативности</a:t>
            </a:r>
            <a:r>
              <a:rPr lang="ru-RU" dirty="0" smtClean="0"/>
              <a:t> и преодоление стереотипности мышления.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272"/>
          </a:xfrm>
        </p:spPr>
        <p:txBody>
          <a:bodyPr/>
          <a:lstStyle/>
          <a:p>
            <a:r>
              <a:rPr lang="ru-RU" b="1" dirty="0" smtClean="0"/>
              <a:t>Тема 3. Учитель школы </a:t>
            </a:r>
            <a:r>
              <a:rPr lang="ru-RU" dirty="0" smtClean="0"/>
              <a:t>(3 часа)</a:t>
            </a:r>
          </a:p>
          <a:p>
            <a:r>
              <a:rPr lang="ru-RU" sz="2800" dirty="0" smtClean="0"/>
              <a:t>Профессия и специальность. Профессии типа «Человек – Человек». Возникновение и становление педагогической профессии. Содержание педагогического труда. Условия труда учителя. Творческий характер учительской деятельности. Компоненты профессиональной деятельности учителя-предметника.</a:t>
            </a:r>
            <a:br>
              <a:rPr lang="ru-RU" sz="2800" dirty="0" smtClean="0"/>
            </a:br>
            <a:r>
              <a:rPr lang="ru-RU" sz="2800" dirty="0" smtClean="0"/>
              <a:t>Карьера в рамках образования. Знакомство с опытом работы учителей-мастеров.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715200" cy="6069288"/>
          </a:xfrm>
        </p:spPr>
        <p:txBody>
          <a:bodyPr/>
          <a:lstStyle/>
          <a:p>
            <a:r>
              <a:rPr lang="ru-RU" b="1" dirty="0" smtClean="0"/>
              <a:t>Тема 4. Личность учителя и требования к ней </a:t>
            </a:r>
            <a:r>
              <a:rPr lang="ru-RU" dirty="0" smtClean="0"/>
              <a:t>(3 часа)</a:t>
            </a:r>
          </a:p>
          <a:p>
            <a:r>
              <a:rPr lang="ru-RU" dirty="0" smtClean="0"/>
              <a:t>Основные признаки психолого-педагогической культуры педагога: психолого-педагогическая грамотность, уровень педагогического мастерства, степень развития педагогических способностей, нравственно-профессиональная воспитанность.</a:t>
            </a:r>
            <a:br>
              <a:rPr lang="ru-RU" dirty="0" smtClean="0"/>
            </a:br>
            <a:r>
              <a:rPr lang="ru-RU" dirty="0" smtClean="0"/>
              <a:t>Требования, предъявляемые к учителю, работающему в учебных заведениях.</a:t>
            </a:r>
            <a:br>
              <a:rPr lang="ru-RU" dirty="0" smtClean="0"/>
            </a:br>
            <a:r>
              <a:rPr lang="ru-RU" dirty="0" smtClean="0"/>
              <a:t>Этические и психологические установки педагога: отношение к обучающимся, отношение к организации коллективной деятельности, отношение к самому себе.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/>
              <a:t>Актуальность курса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467600" cy="5133184"/>
          </a:xfrm>
        </p:spPr>
        <p:txBody>
          <a:bodyPr/>
          <a:lstStyle/>
          <a:p>
            <a:pPr algn="just"/>
            <a:r>
              <a:rPr lang="ru-RU" sz="2800" dirty="0" smtClean="0"/>
              <a:t>Преподавание курса педагогики в средних общеобразовательных учреждениях представляется актуальной и важной задачей образования, получившего социальный заказ на подготовку подрастающего поколения к жизни в современном обществе. Именно личностные, психологические факторы выступают залогом успешной социализации и творческой реализации человека.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715200" cy="606928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Тема 5. Педагогические способности. </a:t>
            </a:r>
          </a:p>
          <a:p>
            <a:pPr>
              <a:buNone/>
            </a:pPr>
            <a:r>
              <a:rPr lang="ru-RU" dirty="0" smtClean="0"/>
              <a:t>(7 часов)</a:t>
            </a:r>
          </a:p>
          <a:p>
            <a:r>
              <a:rPr lang="ru-RU" sz="2800" dirty="0" smtClean="0"/>
              <a:t>Понятие о структуре педагогических способностей. Интерес и склонность к педагогической работе – условие развития педагогических способностей. Трудолюбие как фактор, способствующий развитию способностей.</a:t>
            </a:r>
            <a:br>
              <a:rPr lang="ru-RU" sz="2800" dirty="0" smtClean="0"/>
            </a:br>
            <a:r>
              <a:rPr lang="ru-RU" sz="2800" dirty="0" smtClean="0"/>
              <a:t>Психологические основы самовоспитания при подготовке к педагогической деятельности. Методы оптимизации эмоционального состояния педагога: дыхательные упражнения, техники самовнушения и аутотренинга. Образ педагога в произведениях литературы.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643192" cy="585326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Тема 6. Основы педагогического общения (10 часов)</a:t>
            </a:r>
            <a:endParaRPr lang="ru-RU" dirty="0" smtClean="0"/>
          </a:p>
          <a:p>
            <a:r>
              <a:rPr lang="ru-RU" dirty="0" smtClean="0"/>
              <a:t>Общение. Стороны общения. Средства общения. Каналы общения: вербальный, невербальный. Невербальное общение. Межличностное пространство -интимная зона, личная, социальная, публичная. Речевые средства общения. Интонация, темп и громкость речи. Форма изложения мыслей. Позиции в общении. Роль эмоций в общении. Управление эмоциями. Эмоции. Разрушительные и сострадательные эмоции. Причины их возникновения. Правила управления собственными эмоциями других людей. Содержание общения. Приёмы расположения к себе. Знаки внимания. Комплименты. Как правильно делать комплименты. Похвала и поддержка. </a:t>
            </a:r>
            <a:r>
              <a:rPr lang="ru-RU" dirty="0" err="1" smtClean="0"/>
              <a:t>Самопрезентация</a:t>
            </a:r>
            <a:r>
              <a:rPr lang="ru-RU" dirty="0" smtClean="0"/>
              <a:t>. Фактор превосходства. Самоподача привлекательности и демонстрация отношения. Практические навыки общения. </a:t>
            </a:r>
            <a:r>
              <a:rPr lang="ru-RU" dirty="0" err="1" smtClean="0"/>
              <a:t>Эмпатия</a:t>
            </a:r>
            <a:r>
              <a:rPr lang="ru-RU" dirty="0" smtClean="0"/>
              <a:t>: приёмы общения, ведущие к сближению. Определение уровня </a:t>
            </a:r>
            <a:r>
              <a:rPr lang="ru-RU" dirty="0" err="1" smtClean="0"/>
              <a:t>эмпатии</a:t>
            </a:r>
            <a:r>
              <a:rPr lang="ru-RU" dirty="0" smtClean="0"/>
              <a:t>. Оценивание своей социально-коммуникативной компетентности. Стили общения. Виды общения: духовное, межличностное, примитивное, формально-ролевое, светское. Этикет и его правила. Манипулирование. Типы </a:t>
            </a:r>
            <a:r>
              <a:rPr lang="ru-RU" dirty="0" err="1" smtClean="0"/>
              <a:t>манипулятивных</a:t>
            </a:r>
            <a:r>
              <a:rPr lang="ru-RU" dirty="0" smtClean="0"/>
              <a:t> систем. Трюки манипулятора. </a:t>
            </a:r>
            <a:r>
              <a:rPr lang="ru-RU" dirty="0" err="1" smtClean="0"/>
              <a:t>Манипулятивные</a:t>
            </a:r>
            <a:r>
              <a:rPr lang="ru-RU" dirty="0" smtClean="0"/>
              <a:t> способы поведения в конфликте. Этикет беседы. Умение слушать и слышать.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715200" cy="599728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Тема 7. Педагогические мастерские (3 часа)</a:t>
            </a:r>
            <a:endParaRPr lang="ru-RU" dirty="0" smtClean="0"/>
          </a:p>
          <a:p>
            <a:r>
              <a:rPr lang="ru-RU" dirty="0" smtClean="0"/>
              <a:t>Посещение уроков учителей- мастеров и обсуждение увиденного.</a:t>
            </a:r>
          </a:p>
          <a:p>
            <a:r>
              <a:rPr lang="ru-RU" b="1" dirty="0" smtClean="0"/>
              <a:t>Тема 8. Диспут «Готов ли я стать учителем?» </a:t>
            </a:r>
            <a:r>
              <a:rPr lang="ru-RU" dirty="0" smtClean="0"/>
              <a:t>(1 час)</a:t>
            </a:r>
          </a:p>
          <a:p>
            <a:r>
              <a:rPr lang="ru-RU" b="1" dirty="0" smtClean="0"/>
              <a:t>Тема 9. Организация и проведение аттестации обучающихся </a:t>
            </a:r>
            <a:r>
              <a:rPr lang="ru-RU" dirty="0" smtClean="0"/>
              <a:t>(2 часа)</a:t>
            </a:r>
          </a:p>
          <a:p>
            <a:r>
              <a:rPr lang="ru-RU" dirty="0" smtClean="0"/>
              <a:t>Защита творческих проектов.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u="sng" dirty="0" smtClean="0"/>
              <a:t>Цели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Проверка уровня развития дидактических, коммуникативных и других специальных педагогических способностей у подростков.</a:t>
            </a:r>
          </a:p>
          <a:p>
            <a:pPr lvl="0"/>
            <a:r>
              <a:rPr lang="ru-RU" b="1" dirty="0" smtClean="0"/>
              <a:t>Стимулировать обучающихся к овладению азами педагогического труда.</a:t>
            </a:r>
          </a:p>
          <a:p>
            <a:pPr lvl="0"/>
            <a:r>
              <a:rPr lang="ru-RU" b="1" dirty="0" smtClean="0"/>
              <a:t>Способствовать формированию у обучающихся устойчивого интереса к учительской профессии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Проверить уровень освоения учеником представленным им учебным материалом.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b="1" dirty="0" smtClean="0"/>
              <a:t>Образ настоящего учителя в кино</a:t>
            </a:r>
            <a:endParaRPr lang="ru-RU" dirty="0"/>
          </a:p>
        </p:txBody>
      </p:sp>
      <p:pic>
        <p:nvPicPr>
          <p:cNvPr id="4" name="Содержимое 3" descr="Образ настоящего учителя в кино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1728192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ledebeaute.ru/files/images/pub/part_1/36521/src/1-2.jpg?634_236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36712"/>
            <a:ext cx="4285297" cy="1595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iledebeaute.ru/files/images/pub/part_1/36521/src/3-5.jpg?634_313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6038850" cy="298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iledebeaute.ru/files/images/pub/part_1/36521/src/6-8.jpg?634_149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5024"/>
            <a:ext cx="5976664" cy="1296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iledebeaute.ru/files/images/pub/part_1/36521/src/9-10.jpg?634_221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85184"/>
            <a:ext cx="5256584" cy="1656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Предполагаемые результаты освоения программы: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643192" cy="527720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dirty="0" smtClean="0"/>
              <a:t>Развитие самостоятельности мышления обучающихся, приобретение новых коммуникативных качеств, повышение мотивации к самообразованию и творчеству.</a:t>
            </a:r>
          </a:p>
          <a:p>
            <a:pPr lvl="0"/>
            <a:r>
              <a:rPr lang="ru-RU" sz="2800" dirty="0" smtClean="0"/>
              <a:t>Профессиональное самоопределение школьников, т.е. готовность к осознанному выбору профессии и ориентация в выбранной профессиональной области.</a:t>
            </a:r>
          </a:p>
          <a:p>
            <a:pPr lvl="0"/>
            <a:r>
              <a:rPr lang="ru-RU" sz="2800" dirty="0" smtClean="0"/>
              <a:t>Социально-педагогическое самоопределение в будущем.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smtClean="0"/>
              <a:t>Результат обучения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467600" cy="5205192"/>
          </a:xfrm>
        </p:spPr>
        <p:txBody>
          <a:bodyPr/>
          <a:lstStyle/>
          <a:p>
            <a:pPr lvl="0"/>
            <a:r>
              <a:rPr lang="ru-RU" dirty="0" smtClean="0"/>
              <a:t>Уверенность в своих возможностях, адекватная самооценка.</a:t>
            </a:r>
          </a:p>
          <a:p>
            <a:pPr lvl="0"/>
            <a:r>
              <a:rPr lang="ru-RU" dirty="0" smtClean="0"/>
              <a:t>Эмоциональная устойчивость, </a:t>
            </a:r>
            <a:r>
              <a:rPr lang="ru-RU" dirty="0" err="1" smtClean="0"/>
              <a:t>эмпатия</a:t>
            </a:r>
            <a:r>
              <a:rPr lang="ru-RU" dirty="0" smtClean="0"/>
              <a:t>, доброжелательное отношение к многообразию жизни.</a:t>
            </a:r>
          </a:p>
          <a:p>
            <a:pPr lvl="0"/>
            <a:r>
              <a:rPr lang="ru-RU" dirty="0" smtClean="0"/>
              <a:t>Овладение приёмами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в стрессовых ситуациях.</a:t>
            </a:r>
          </a:p>
          <a:p>
            <a:pPr lvl="0"/>
            <a:r>
              <a:rPr lang="ru-RU" dirty="0" smtClean="0"/>
              <a:t>Умение решать проблемы, выбирая и используя различные конструктивные способы их решения.</a:t>
            </a:r>
          </a:p>
          <a:p>
            <a:pPr lvl="0"/>
            <a:r>
              <a:rPr lang="ru-RU" dirty="0" smtClean="0"/>
              <a:t>Умение понимать чувства и мотивы поведения других людей.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Развитие компонентов личности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психологическая культура</a:t>
            </a:r>
          </a:p>
          <a:p>
            <a:r>
              <a:rPr lang="ru-RU" sz="2800" dirty="0" smtClean="0"/>
              <a:t>культура общения</a:t>
            </a:r>
          </a:p>
          <a:p>
            <a:r>
              <a:rPr lang="ru-RU" sz="2800" dirty="0" smtClean="0"/>
              <a:t>чувство собственного достоинства</a:t>
            </a:r>
          </a:p>
          <a:p>
            <a:r>
              <a:rPr lang="ru-RU" sz="2800" dirty="0" smtClean="0"/>
              <a:t>способность к рефлексии и самосовершенствованию, пониманию интересов, мотивов, чувств и потребностей окружающих людей. </a:t>
            </a:r>
          </a:p>
          <a:p>
            <a:r>
              <a:rPr lang="ru-RU" sz="2800" dirty="0" smtClean="0"/>
              <a:t>изучение курса способствует развитию умения строить свои отношения с окружающими, конструктивному повседневному и деловому. 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/>
              <a:t>Основной элемент программы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Решение обучающимися практических психолого-педагогических задач, анализ образцов литературы в данном направлении.</a:t>
            </a:r>
          </a:p>
          <a:p>
            <a:r>
              <a:rPr lang="ru-RU" sz="3200" dirty="0" smtClean="0"/>
              <a:t> В процессе этого они учатся наблюдать, сравнивать, классифицировать, группировать, выяснять закономерности, делать выводы.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Учитель на страницах книг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ПЕРВЫЙ УЧИТЕЛЬ – ПЕРВЫЕ УРОКИ</a:t>
            </a:r>
            <a:endParaRPr lang="ru-RU" dirty="0" smtClean="0"/>
          </a:p>
          <a:p>
            <a:r>
              <a:rPr lang="ru-RU" dirty="0" smtClean="0"/>
              <a:t>Айтматов Ч. Первый учитель.</a:t>
            </a:r>
          </a:p>
          <a:p>
            <a:r>
              <a:rPr lang="ru-RU" dirty="0" smtClean="0"/>
              <a:t> Воронкова Л. Подружки идут в школу.</a:t>
            </a:r>
          </a:p>
          <a:p>
            <a:r>
              <a:rPr lang="ru-RU" dirty="0" smtClean="0"/>
              <a:t> Гарин-Михайловский Н.Г. Детство Тёмы.</a:t>
            </a:r>
          </a:p>
          <a:p>
            <a:r>
              <a:rPr lang="ru-RU" dirty="0" smtClean="0"/>
              <a:t> Коваль Ю. Полынные сказки. Нулевой класс. </a:t>
            </a:r>
            <a:r>
              <a:rPr lang="ru-RU" dirty="0" err="1" smtClean="0"/>
              <a:t>Нюрка</a:t>
            </a:r>
            <a:r>
              <a:rPr lang="ru-RU" dirty="0" smtClean="0"/>
              <a:t>. </a:t>
            </a:r>
          </a:p>
          <a:p>
            <a:r>
              <a:rPr lang="ru-RU" dirty="0" err="1" smtClean="0"/>
              <a:t>Лиханов</a:t>
            </a:r>
            <a:r>
              <a:rPr lang="ru-RU" dirty="0" smtClean="0"/>
              <a:t> А. </a:t>
            </a:r>
            <a:r>
              <a:rPr lang="ru-RU" dirty="0" err="1" smtClean="0"/>
              <a:t>Крёсна</a:t>
            </a:r>
            <a:r>
              <a:rPr lang="ru-RU" dirty="0" smtClean="0"/>
              <a:t>. Крутые горы.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Меттер</a:t>
            </a:r>
            <a:r>
              <a:rPr lang="ru-RU" dirty="0" smtClean="0"/>
              <a:t> И. Первый урок (в сб. «Учитель, перед именем твоим…» - М., 1985).</a:t>
            </a:r>
          </a:p>
          <a:p>
            <a:r>
              <a:rPr lang="ru-RU" dirty="0" smtClean="0"/>
              <a:t> Платонов А. Ещё мама. </a:t>
            </a:r>
          </a:p>
          <a:p>
            <a:r>
              <a:rPr lang="ru-RU" dirty="0" smtClean="0"/>
              <a:t>Раскин А. Как папа учился в школе. </a:t>
            </a:r>
          </a:p>
          <a:p>
            <a:r>
              <a:rPr lang="ru-RU" dirty="0" smtClean="0"/>
              <a:t>Соломко Н. Белая лошадь – горе не моё. </a:t>
            </a:r>
          </a:p>
          <a:p>
            <a:r>
              <a:rPr lang="ru-RU" dirty="0" smtClean="0"/>
              <a:t>Толстой Л.Н. Детство. Филиппок. </a:t>
            </a:r>
          </a:p>
          <a:p>
            <a:r>
              <a:rPr lang="ru-RU" dirty="0" smtClean="0"/>
              <a:t>Ян В. Никита и Микитка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Учитель на страницах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ШКОЛЬНЫЕ ГОДЫ</a:t>
            </a:r>
            <a:endParaRPr lang="ru-RU" dirty="0" smtClean="0"/>
          </a:p>
          <a:p>
            <a:r>
              <a:rPr lang="ru-RU" dirty="0" smtClean="0"/>
              <a:t> Астафьев В. Фотография, на которой меня нет.</a:t>
            </a:r>
          </a:p>
          <a:p>
            <a:r>
              <a:rPr lang="ru-RU" dirty="0" smtClean="0"/>
              <a:t> Белых Г., Пантелеев Л. Республика </a:t>
            </a:r>
            <a:r>
              <a:rPr lang="ru-RU" dirty="0" err="1" smtClean="0"/>
              <a:t>Шкид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Драгунский В. Главные реки. Что любит Мишка. «Тиха украинская ночь». Пожар во флигеле или подвиг во льдах. </a:t>
            </a:r>
            <a:r>
              <a:rPr lang="ru-RU" dirty="0" err="1" smtClean="0"/>
              <a:t>Фантомас</a:t>
            </a:r>
            <a:r>
              <a:rPr lang="ru-RU" dirty="0" smtClean="0"/>
              <a:t> и др. </a:t>
            </a:r>
          </a:p>
          <a:p>
            <a:r>
              <a:rPr lang="ru-RU" dirty="0" smtClean="0"/>
              <a:t>Искандер Ф. Тринадцатый подвиг Геракла. </a:t>
            </a:r>
          </a:p>
          <a:p>
            <a:r>
              <a:rPr lang="ru-RU" dirty="0" smtClean="0"/>
              <a:t>Нагибин Ю. Зимний дуб. </a:t>
            </a:r>
          </a:p>
          <a:p>
            <a:r>
              <a:rPr lang="ru-RU" dirty="0" smtClean="0"/>
              <a:t>Платонов А. Песчаная учительница.</a:t>
            </a:r>
          </a:p>
          <a:p>
            <a:r>
              <a:rPr lang="ru-RU" dirty="0" smtClean="0"/>
              <a:t> Распутин В. Уроки французского. </a:t>
            </a:r>
          </a:p>
          <a:p>
            <a:r>
              <a:rPr lang="ru-RU" dirty="0" smtClean="0"/>
              <a:t>Сотник Ю. Эликсир </a:t>
            </a:r>
            <a:r>
              <a:rPr lang="ru-RU" dirty="0" err="1" smtClean="0"/>
              <a:t>Купрума</a:t>
            </a:r>
            <a:r>
              <a:rPr lang="ru-RU" dirty="0" smtClean="0"/>
              <a:t> </a:t>
            </a:r>
            <a:r>
              <a:rPr lang="ru-RU" dirty="0" err="1" smtClean="0"/>
              <a:t>Эса</a:t>
            </a:r>
            <a:r>
              <a:rPr lang="ru-RU" dirty="0" smtClean="0"/>
              <a:t> и др.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lang="ru-RU" b="1" dirty="0" smtClean="0"/>
              <a:t>Учитель на страницах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</a:t>
            </a:r>
            <a:r>
              <a:rPr lang="ru-RU" b="1" i="1" dirty="0" smtClean="0"/>
              <a:t>ШКОЛА - ОСНОВА ВСЕХ ИСКУССТВ И НАУК </a:t>
            </a:r>
            <a:endParaRPr lang="ru-RU" dirty="0" smtClean="0"/>
          </a:p>
          <a:p>
            <a:r>
              <a:rPr lang="ru-RU" dirty="0" err="1" smtClean="0"/>
              <a:t>Бруштейн</a:t>
            </a:r>
            <a:r>
              <a:rPr lang="ru-RU" dirty="0" smtClean="0"/>
              <a:t> А. Дорога уходит в даль. </a:t>
            </a:r>
          </a:p>
          <a:p>
            <a:r>
              <a:rPr lang="ru-RU" dirty="0" smtClean="0"/>
              <a:t>Гарин-Михайловский Н. Детство Тёмы. Гимназисты.</a:t>
            </a:r>
          </a:p>
          <a:p>
            <a:r>
              <a:rPr lang="ru-RU" dirty="0" smtClean="0"/>
              <a:t> Гессен А. Жизнь поэта (главы "Лицейская республика" и "Лицейский Парнас"). Маршак С. В начале жизни. </a:t>
            </a:r>
          </a:p>
          <a:p>
            <a:r>
              <a:rPr lang="ru-RU" dirty="0" err="1" smtClean="0"/>
              <a:t>Помяловский</a:t>
            </a:r>
            <a:r>
              <a:rPr lang="ru-RU" dirty="0" smtClean="0"/>
              <a:t> Н. Очерки бурсы. </a:t>
            </a:r>
          </a:p>
          <a:p>
            <a:r>
              <a:rPr lang="ru-RU" dirty="0" smtClean="0"/>
              <a:t>Толстой Л.Н. Детство. Отрочество. </a:t>
            </a:r>
          </a:p>
          <a:p>
            <a:r>
              <a:rPr lang="ru-RU" dirty="0" smtClean="0"/>
              <a:t>Чарская Л. Записки гимназистки. Записки институтки. </a:t>
            </a:r>
          </a:p>
          <a:p>
            <a:r>
              <a:rPr lang="ru-RU" dirty="0" smtClean="0"/>
              <a:t>Чуковский К. Серебряный герб. </a:t>
            </a:r>
          </a:p>
          <a:p>
            <a:r>
              <a:rPr lang="ru-RU" dirty="0" smtClean="0"/>
              <a:t>Эйдельман Н. "Прекрасен наш союз".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r>
              <a:rPr lang="ru-RU" b="1" dirty="0" smtClean="0"/>
              <a:t>Учитель на страницах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/>
              <a:t>ЧАС УЧЕНИЧЕСТВА: УЧИТЕЛЬ И УЧЕНИКИ </a:t>
            </a:r>
            <a:endParaRPr lang="ru-RU" dirty="0" smtClean="0"/>
          </a:p>
          <a:p>
            <a:r>
              <a:rPr lang="ru-RU" dirty="0" smtClean="0"/>
              <a:t>Белых Г., Пантелеев Л. Республика </a:t>
            </a:r>
            <a:r>
              <a:rPr lang="ru-RU" dirty="0" err="1" smtClean="0"/>
              <a:t>Шкид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Драгунский В. Главные реки. "Тиха украинская ночь...". </a:t>
            </a:r>
            <a:r>
              <a:rPr lang="ru-RU" dirty="0" err="1" smtClean="0"/>
              <a:t>Фантомас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Железников</a:t>
            </a:r>
            <a:r>
              <a:rPr lang="ru-RU" dirty="0" smtClean="0"/>
              <a:t> В. Жизнь и приключения Чудака. Чучело. </a:t>
            </a:r>
          </a:p>
          <a:p>
            <a:r>
              <a:rPr lang="ru-RU" dirty="0" smtClean="0"/>
              <a:t>Кассиль Л. Кондуит и </a:t>
            </a:r>
            <a:r>
              <a:rPr lang="ru-RU" dirty="0" err="1" smtClean="0"/>
              <a:t>Швамбрания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Коршунов М. Сентябрь + </a:t>
            </a:r>
            <a:r>
              <a:rPr lang="ru-RU" dirty="0" err="1" smtClean="0"/>
              <a:t>сентябрь</a:t>
            </a:r>
            <a:r>
              <a:rPr lang="ru-RU" dirty="0" smtClean="0"/>
              <a:t>. Трагический иероглиф. </a:t>
            </a:r>
          </a:p>
          <a:p>
            <a:r>
              <a:rPr lang="ru-RU" dirty="0" smtClean="0"/>
              <a:t>Кузнецова А. Земной поклон.</a:t>
            </a:r>
          </a:p>
          <a:p>
            <a:r>
              <a:rPr lang="ru-RU" dirty="0" smtClean="0"/>
              <a:t> Макаренко А.С. Педагогическая поэма. </a:t>
            </a:r>
          </a:p>
          <a:p>
            <a:r>
              <a:rPr lang="ru-RU" dirty="0" smtClean="0"/>
              <a:t>Носов Н. Витя Малеев в школе и дома.</a:t>
            </a:r>
          </a:p>
          <a:p>
            <a:r>
              <a:rPr lang="ru-RU" dirty="0" smtClean="0"/>
              <a:t> Соломко Н. Белая лошадь - горе не моё. Если бы я был учителем.</a:t>
            </a:r>
          </a:p>
          <a:p>
            <a:r>
              <a:rPr lang="ru-RU" dirty="0" smtClean="0"/>
              <a:t> Сотник Ю. Эликсир </a:t>
            </a:r>
            <a:r>
              <a:rPr lang="ru-RU" dirty="0" err="1" smtClean="0"/>
              <a:t>Купрума</a:t>
            </a:r>
            <a:r>
              <a:rPr lang="ru-RU" dirty="0" smtClean="0"/>
              <a:t> </a:t>
            </a:r>
            <a:r>
              <a:rPr lang="ru-RU" dirty="0" err="1" smtClean="0"/>
              <a:t>Эса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Учитель на страницах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7467600" cy="5709248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ВЕСЁЛЫЕ ШКОЛЬНЫЕ ИСТОРИИ</a:t>
            </a:r>
            <a:endParaRPr lang="ru-RU" dirty="0" smtClean="0"/>
          </a:p>
          <a:p>
            <a:r>
              <a:rPr lang="ru-RU" dirty="0" err="1" smtClean="0"/>
              <a:t>Бородицкая</a:t>
            </a:r>
            <a:r>
              <a:rPr lang="ru-RU" dirty="0" smtClean="0"/>
              <a:t> М. Прогульщик и прогульщица. </a:t>
            </a:r>
          </a:p>
          <a:p>
            <a:r>
              <a:rPr lang="ru-RU" dirty="0" err="1" smtClean="0"/>
              <a:t>Гиваргизов</a:t>
            </a:r>
            <a:r>
              <a:rPr lang="ru-RU" dirty="0" smtClean="0"/>
              <a:t> А. Хитрый Зубов. Записки выдающегося двоечника.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Голявкин</a:t>
            </a:r>
            <a:r>
              <a:rPr lang="ru-RU" dirty="0" smtClean="0"/>
              <a:t> А. Тетрадки под дождём. </a:t>
            </a:r>
          </a:p>
          <a:p>
            <a:r>
              <a:rPr lang="ru-RU" dirty="0" smtClean="0"/>
              <a:t>Давыдычев Л. Жизнь Ивана Семёнова, второклассника и второгодника. </a:t>
            </a:r>
          </a:p>
          <a:p>
            <a:r>
              <a:rPr lang="ru-RU" dirty="0" smtClean="0"/>
              <a:t>Дружинина М. Лекарство от контрольной. Что такое </a:t>
            </a:r>
            <a:r>
              <a:rPr lang="ru-RU" dirty="0" err="1" smtClean="0"/>
              <a:t>пер-пен-ди-ку-ляр</a:t>
            </a:r>
            <a:r>
              <a:rPr lang="ru-RU" dirty="0" smtClean="0"/>
              <a:t>, или Весёлые школьные истории. Мой весёлый выходной. </a:t>
            </a:r>
          </a:p>
          <a:p>
            <a:r>
              <a:rPr lang="ru-RU" dirty="0" err="1" smtClean="0"/>
              <a:t>Заходер</a:t>
            </a:r>
            <a:r>
              <a:rPr lang="ru-RU" dirty="0" smtClean="0"/>
              <a:t> Б. На задней парте. </a:t>
            </a:r>
          </a:p>
          <a:p>
            <a:r>
              <a:rPr lang="ru-RU" dirty="0" err="1" smtClean="0"/>
              <a:t>Лукашина</a:t>
            </a:r>
            <a:r>
              <a:rPr lang="ru-RU" dirty="0" smtClean="0"/>
              <a:t> М. Стойка на руках на уроках ботаники. </a:t>
            </a:r>
          </a:p>
          <a:p>
            <a:r>
              <a:rPr lang="ru-RU" dirty="0" smtClean="0"/>
              <a:t>Пивоварова И. Рассказы Люси Синицыной. Превращение фарфоровой свинки. Тройка с минусом, или Происшествие в 5 "А".  </a:t>
            </a:r>
          </a:p>
          <a:p>
            <a:r>
              <a:rPr lang="ru-RU" dirty="0" smtClean="0"/>
              <a:t>Поляков В. Олух царя небесного (рассказы "Неведомая страна", "Лев Львович и зайцы").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Рик</a:t>
            </a:r>
            <a:r>
              <a:rPr lang="ru-RU" dirty="0" smtClean="0"/>
              <a:t> Т. Чудеса в 5 а: русский язык в играх. </a:t>
            </a:r>
          </a:p>
          <a:p>
            <a:r>
              <a:rPr lang="ru-RU" dirty="0" smtClean="0"/>
              <a:t>Силин С. "Прекратите грызть перила!"</a:t>
            </a:r>
          </a:p>
          <a:p>
            <a:r>
              <a:rPr lang="ru-RU" dirty="0" smtClean="0"/>
              <a:t> Сочинская М. Школьная жизнь.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134</TotalTime>
  <Words>1502</Words>
  <Application>Microsoft Office PowerPoint</Application>
  <PresentationFormat>Экран (4:3)</PresentationFormat>
  <Paragraphs>153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Элективный курс как средство организации профориентационной работы в социально – педагогическом классе</vt:lpstr>
      <vt:lpstr>Актуальность курса</vt:lpstr>
      <vt:lpstr>Развитие компонентов личности</vt:lpstr>
      <vt:lpstr>Основной элемент программы </vt:lpstr>
      <vt:lpstr>Учитель на страницах книг </vt:lpstr>
      <vt:lpstr>Учитель на страницах книг</vt:lpstr>
      <vt:lpstr>Учитель на страницах книг</vt:lpstr>
      <vt:lpstr>Учитель на страницах книг</vt:lpstr>
      <vt:lpstr>Учитель на страницах книг</vt:lpstr>
      <vt:lpstr>Учитель на страницах книг</vt:lpstr>
      <vt:lpstr>Основные ценности</vt:lpstr>
      <vt:lpstr>Цели курса:  </vt:lpstr>
      <vt:lpstr>Задачи курса:  </vt:lpstr>
      <vt:lpstr>Формы организации учебных занятий </vt:lpstr>
      <vt:lpstr>Педагогические задачи </vt:lpstr>
      <vt:lpstr>Содержание программы</vt:lpstr>
      <vt:lpstr>Слайд 17</vt:lpstr>
      <vt:lpstr>Слайд 18</vt:lpstr>
      <vt:lpstr>Слайд 19</vt:lpstr>
      <vt:lpstr>Слайд 20</vt:lpstr>
      <vt:lpstr>Слайд 21</vt:lpstr>
      <vt:lpstr>Слайд 22</vt:lpstr>
      <vt:lpstr>Образ настоящего учителя в кино</vt:lpstr>
      <vt:lpstr>Предполагаемые результаты освоения программы: </vt:lpstr>
      <vt:lpstr>Результат обучения 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Элективный курс как средство организации профориентационной работы в социально – педагогическом классе</dc:title>
  <dc:creator>Marina</dc:creator>
  <cp:lastModifiedBy>Marina</cp:lastModifiedBy>
  <cp:revision>15</cp:revision>
  <dcterms:created xsi:type="dcterms:W3CDTF">2023-05-24T07:37:16Z</dcterms:created>
  <dcterms:modified xsi:type="dcterms:W3CDTF">2023-05-26T05:57:13Z</dcterms:modified>
</cp:coreProperties>
</file>