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70" r:id="rId5"/>
    <p:sldId id="283" r:id="rId6"/>
    <p:sldId id="279" r:id="rId7"/>
    <p:sldId id="284" r:id="rId8"/>
    <p:sldId id="285" r:id="rId9"/>
    <p:sldId id="271" r:id="rId10"/>
    <p:sldId id="273" r:id="rId11"/>
    <p:sldId id="280" r:id="rId12"/>
    <p:sldId id="281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0" rIns="91344" bIns="45670" rtlCol="0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2"/>
            <a:ext cx="7543800" cy="1524000"/>
          </a:xfrm>
        </p:spPr>
        <p:txBody>
          <a:bodyPr>
            <a:noAutofit/>
          </a:bodyPr>
          <a:lstStyle>
            <a:lvl1pPr>
              <a:defRPr sz="7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2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900">
                <a:solidFill>
                  <a:schemeClr val="tx2"/>
                </a:solidFill>
              </a:defRPr>
            </a:lvl1pPr>
            <a:lvl2pPr marL="45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71E51-1938-4E10-A14B-8299D10C553F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22.02.2023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9A1BF-4B90-4E3E-94F8-A172622690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0" rIns="91344" bIns="45670" rtlCol="0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1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1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CB2722-17BE-49E4-AD59-90DF1D0950E1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22.02.2023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71DC-129E-4607-9361-2478DCFD52DF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2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4" y="685803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4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1450D-DADC-43E4-BDB4-BA933CA717D8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22.02.2023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204D3-1BEB-4364-8DE6-FCE96D231D9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61966-CA65-433B-BEEE-86B834480681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22.02.2023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41B57-79DC-4BF6-BFB5-57B3E065BF9A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2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0" rIns="91344" bIns="45670" rtlCol="0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3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900">
                <a:solidFill>
                  <a:schemeClr val="tx2"/>
                </a:solidFill>
              </a:defRPr>
            </a:lvl1pPr>
            <a:lvl2pPr marL="4567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34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E60E1-4042-4491-A5A1-B4769ED98776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22.02.2023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22DA0-E25B-4F88-B784-70E1275781B8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0" rIns="91344" bIns="45670" rtlCol="0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7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A5CAD-3F51-48E8-81A5-A8E90246B3C9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22.02.2023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DC144-0BF5-4BA8-AF5A-BFC90DA7B74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5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5" y="609600"/>
            <a:ext cx="3657600" cy="639761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latin typeface="+mj-lt"/>
              </a:defRPr>
            </a:lvl1pPr>
            <a:lvl2pPr marL="456714" indent="0">
              <a:buNone/>
              <a:defRPr sz="2000" b="1"/>
            </a:lvl2pPr>
            <a:lvl3pPr marL="913427" indent="0">
              <a:buNone/>
              <a:defRPr sz="1700" b="1"/>
            </a:lvl3pPr>
            <a:lvl4pPr marL="1370142" indent="0">
              <a:buNone/>
              <a:defRPr sz="1600" b="1"/>
            </a:lvl4pPr>
            <a:lvl5pPr marL="1826858" indent="0">
              <a:buNone/>
              <a:defRPr sz="1600" b="1"/>
            </a:lvl5pPr>
            <a:lvl6pPr marL="2283571" indent="0">
              <a:buNone/>
              <a:defRPr sz="1600" b="1"/>
            </a:lvl6pPr>
            <a:lvl7pPr marL="2740281" indent="0">
              <a:buNone/>
              <a:defRPr sz="1600" b="1"/>
            </a:lvl7pPr>
            <a:lvl8pPr marL="3197002" indent="0">
              <a:buNone/>
              <a:defRPr sz="1600" b="1"/>
            </a:lvl8pPr>
            <a:lvl9pPr marL="36537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5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4" y="609600"/>
            <a:ext cx="3657600" cy="639761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latin typeface="+mj-lt"/>
              </a:defRPr>
            </a:lvl1pPr>
            <a:lvl2pPr marL="456714" indent="0">
              <a:buNone/>
              <a:defRPr sz="2000" b="1"/>
            </a:lvl2pPr>
            <a:lvl3pPr marL="913427" indent="0">
              <a:buNone/>
              <a:defRPr sz="1700" b="1"/>
            </a:lvl3pPr>
            <a:lvl4pPr marL="1370142" indent="0">
              <a:buNone/>
              <a:defRPr sz="1600" b="1"/>
            </a:lvl4pPr>
            <a:lvl5pPr marL="1826858" indent="0">
              <a:buNone/>
              <a:defRPr sz="1600" b="1"/>
            </a:lvl5pPr>
            <a:lvl6pPr marL="2283571" indent="0">
              <a:buNone/>
              <a:defRPr sz="1600" b="1"/>
            </a:lvl6pPr>
            <a:lvl7pPr marL="2740281" indent="0">
              <a:buNone/>
              <a:defRPr sz="1600" b="1"/>
            </a:lvl7pPr>
            <a:lvl8pPr marL="3197002" indent="0">
              <a:buNone/>
              <a:defRPr sz="1600" b="1"/>
            </a:lvl8pPr>
            <a:lvl9pPr marL="36537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4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7F9A8B-8826-4C63-B0E0-4B69AEC707BB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22.02.2023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EFA08-3F42-4C95-AEB0-AEF7F394858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5" y="1249361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4" y="1249361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26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54B55-BB4C-44C8-8792-4573A8BE4E8C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22.02.2023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D2BBE-2E21-41C1-ADD2-94A15652DD2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7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5A853-6101-4E8E-BF8D-E1FFB22E4834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22.02.2023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1B7D3-17F4-41F6-B462-21C52D727B5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4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3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6714" indent="0">
              <a:buNone/>
              <a:defRPr sz="1200"/>
            </a:lvl2pPr>
            <a:lvl3pPr marL="913427" indent="0">
              <a:buNone/>
              <a:defRPr sz="1000"/>
            </a:lvl3pPr>
            <a:lvl4pPr marL="1370142" indent="0">
              <a:buNone/>
              <a:defRPr sz="900"/>
            </a:lvl4pPr>
            <a:lvl5pPr marL="1826858" indent="0">
              <a:buNone/>
              <a:defRPr sz="900"/>
            </a:lvl5pPr>
            <a:lvl6pPr marL="2283571" indent="0">
              <a:buNone/>
              <a:defRPr sz="900"/>
            </a:lvl6pPr>
            <a:lvl7pPr marL="2740281" indent="0">
              <a:buNone/>
              <a:defRPr sz="900"/>
            </a:lvl7pPr>
            <a:lvl8pPr marL="3197002" indent="0">
              <a:buNone/>
              <a:defRPr sz="900"/>
            </a:lvl8pPr>
            <a:lvl9pPr marL="36537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F140D-A76A-4A42-8A1D-35EADE77CC1E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22.02.2023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7D142-D51A-471C-93F0-08B802B7EE2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6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5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3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6714" indent="0">
              <a:buNone/>
              <a:defRPr sz="2900"/>
            </a:lvl2pPr>
            <a:lvl3pPr marL="913427" indent="0">
              <a:buNone/>
              <a:defRPr sz="2400"/>
            </a:lvl3pPr>
            <a:lvl4pPr marL="1370142" indent="0">
              <a:buNone/>
              <a:defRPr sz="2000"/>
            </a:lvl4pPr>
            <a:lvl5pPr marL="1826858" indent="0">
              <a:buNone/>
              <a:defRPr sz="2000"/>
            </a:lvl5pPr>
            <a:lvl6pPr marL="2283571" indent="0">
              <a:buNone/>
              <a:defRPr sz="2000"/>
            </a:lvl6pPr>
            <a:lvl7pPr marL="2740281" indent="0">
              <a:buNone/>
              <a:defRPr sz="2000"/>
            </a:lvl7pPr>
            <a:lvl8pPr marL="3197002" indent="0">
              <a:buNone/>
              <a:defRPr sz="2000"/>
            </a:lvl8pPr>
            <a:lvl9pPr marL="365371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1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00"/>
            </a:lvl1pPr>
            <a:lvl2pPr marL="456714" indent="0">
              <a:buNone/>
              <a:defRPr sz="1200"/>
            </a:lvl2pPr>
            <a:lvl3pPr marL="913427" indent="0">
              <a:buNone/>
              <a:defRPr sz="1000"/>
            </a:lvl3pPr>
            <a:lvl4pPr marL="1370142" indent="0">
              <a:buNone/>
              <a:defRPr sz="900"/>
            </a:lvl4pPr>
            <a:lvl5pPr marL="1826858" indent="0">
              <a:buNone/>
              <a:defRPr sz="900"/>
            </a:lvl5pPr>
            <a:lvl6pPr marL="2283571" indent="0">
              <a:buNone/>
              <a:defRPr sz="900"/>
            </a:lvl6pPr>
            <a:lvl7pPr marL="2740281" indent="0">
              <a:buNone/>
              <a:defRPr sz="900"/>
            </a:lvl7pPr>
            <a:lvl8pPr marL="3197002" indent="0">
              <a:buNone/>
              <a:defRPr sz="900"/>
            </a:lvl8pPr>
            <a:lvl9pPr marL="36537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9F2B0-42A1-4685-9A27-AC4C723088C0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22.02.2023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27103-4090-420B-B58D-E8357907C5D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5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344" tIns="45670" rIns="91344" bIns="4567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1"/>
          </a:xfrm>
          <a:prstGeom prst="rect">
            <a:avLst/>
          </a:prstGeom>
        </p:spPr>
        <p:txBody>
          <a:bodyPr vert="horz" lIns="91344" tIns="45670" rIns="91344" bIns="4567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3" y="6208779"/>
            <a:ext cx="2133600" cy="365126"/>
          </a:xfrm>
          <a:prstGeom prst="rect">
            <a:avLst/>
          </a:prstGeom>
        </p:spPr>
        <p:txBody>
          <a:bodyPr vert="horz" lIns="91344" tIns="45670" rIns="91344" bIns="4567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fld id="{E78CFB39-8354-47E1-94B0-CC6E7BE5C644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  <a:cs typeface="Arial" charset="0"/>
              </a:rPr>
              <a:pPr defTabSz="913548" fontAlgn="base">
                <a:spcBef>
                  <a:spcPct val="0"/>
                </a:spcBef>
                <a:spcAft>
                  <a:spcPct val="0"/>
                </a:spcAft>
                <a:defRPr/>
              </a:pPr>
              <a:t>22.02.2023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208779"/>
            <a:ext cx="4873869" cy="365126"/>
          </a:xfrm>
          <a:prstGeom prst="rect">
            <a:avLst/>
          </a:prstGeom>
        </p:spPr>
        <p:txBody>
          <a:bodyPr vert="horz" lIns="91344" tIns="45670" rIns="91344" bIns="4567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1" y="5687570"/>
            <a:ext cx="762000" cy="365126"/>
          </a:xfrm>
          <a:prstGeom prst="rect">
            <a:avLst/>
          </a:prstGeom>
        </p:spPr>
        <p:txBody>
          <a:bodyPr vert="horz" lIns="91344" tIns="45670" rIns="91344" bIns="4567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fld id="{1ED16A57-C48F-4FDF-8898-FC364AA1DBC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pPr defTabSz="9135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2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0" rIns="91344" bIns="45670" rtlCol="0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0" rIns="91344" bIns="45670" rtlCol="0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7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427" rtl="0" eaLnBrk="1" latinLnBrk="0" hangingPunct="1">
        <a:spcBef>
          <a:spcPct val="0"/>
        </a:spcBef>
        <a:buNone/>
        <a:defRPr sz="5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032" indent="-274032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9" indent="-274032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7757" indent="-228353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6" indent="-228353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1370142" indent="-228353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4173" indent="-228353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899935" indent="-228353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2228" indent="-228353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6258" indent="-228353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4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7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2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8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71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81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2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13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ipenko.edu.27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636912"/>
            <a:ext cx="8136904" cy="43924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«День образовательных учреждений Хабаровского края»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Муниципальный район  </a:t>
            </a:r>
            <a:b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имени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Полины Осипенко </a:t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Хабаровского края»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b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01.03.2023 года </a:t>
            </a:r>
            <a:b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АмГПГУ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г. Комсомольск-на Амуре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Calibri" pitchFamily="34" charset="0"/>
            </a:endParaRPr>
          </a:p>
        </p:txBody>
      </p:sp>
      <p:pic>
        <p:nvPicPr>
          <p:cNvPr id="1026" name="Picture 2" descr="герб р-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87" y="476672"/>
            <a:ext cx="1542601" cy="192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0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3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003399"/>
                </a:solidFill>
                <a:latin typeface="+mn-lt"/>
              </a:rPr>
              <a:t>Меры поддержки: </a:t>
            </a:r>
            <a:endParaRPr lang="ru-RU" sz="29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496944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 smtClean="0">
                <a:solidFill>
                  <a:srgbClr val="000000"/>
                </a:solidFill>
              </a:rPr>
              <a:t>Заработная </a:t>
            </a:r>
            <a:r>
              <a:rPr lang="ru-RU" kern="1400" dirty="0">
                <a:solidFill>
                  <a:srgbClr val="000000"/>
                </a:solidFill>
              </a:rPr>
              <a:t>плата молодого специалиста составит от 30 тыс. рублей до 35 тыс. рублей, с учетом </a:t>
            </a:r>
            <a:r>
              <a:rPr lang="ru-RU" kern="1400" dirty="0" smtClean="0">
                <a:solidFill>
                  <a:srgbClr val="000000"/>
                </a:solidFill>
              </a:rPr>
              <a:t>надбавок:                                                                                                                                                                                      за «работу </a:t>
            </a:r>
            <a:r>
              <a:rPr lang="ru-RU" kern="1400" dirty="0">
                <a:solidFill>
                  <a:srgbClr val="000000"/>
                </a:solidFill>
              </a:rPr>
              <a:t>в сельской местности» - 25%;                          </a:t>
            </a:r>
            <a:r>
              <a:rPr lang="ru-RU" kern="1400" dirty="0" smtClean="0">
                <a:solidFill>
                  <a:srgbClr val="000000"/>
                </a:solidFill>
              </a:rPr>
              <a:t>                                         за «выслугу </a:t>
            </a:r>
            <a:r>
              <a:rPr lang="ru-RU" kern="1400" dirty="0">
                <a:solidFill>
                  <a:srgbClr val="000000"/>
                </a:solidFill>
              </a:rPr>
              <a:t>лет (для выпускников </a:t>
            </a:r>
            <a:r>
              <a:rPr lang="ru-RU" kern="1400" dirty="0" smtClean="0">
                <a:solidFill>
                  <a:srgbClr val="000000"/>
                </a:solidFill>
              </a:rPr>
              <a:t>ВУЗов)» </a:t>
            </a:r>
            <a:r>
              <a:rPr lang="ru-RU" kern="1400" dirty="0">
                <a:solidFill>
                  <a:srgbClr val="000000"/>
                </a:solidFill>
              </a:rPr>
              <a:t>- 15%; </a:t>
            </a:r>
            <a:r>
              <a:rPr lang="ru-RU" kern="1400" dirty="0" smtClean="0">
                <a:solidFill>
                  <a:srgbClr val="000000"/>
                </a:solidFill>
              </a:rPr>
              <a:t>                                    «</a:t>
            </a:r>
            <a:r>
              <a:rPr lang="ru-RU" kern="1400" dirty="0">
                <a:solidFill>
                  <a:srgbClr val="000000"/>
                </a:solidFill>
              </a:rPr>
              <a:t>надбавка молодому специалисту (тем, кто трудоустроен впервые) - 35%;                                               </a:t>
            </a:r>
            <a:r>
              <a:rPr lang="ru-RU" kern="1400" dirty="0" smtClean="0">
                <a:solidFill>
                  <a:srgbClr val="000000"/>
                </a:solidFill>
              </a:rPr>
              <a:t>                                             «</a:t>
            </a:r>
            <a:r>
              <a:rPr lang="ru-RU" kern="1400" dirty="0">
                <a:solidFill>
                  <a:srgbClr val="000000"/>
                </a:solidFill>
              </a:rPr>
              <a:t>северные» (зависит от того в какой местности жил человек) - до 50</a:t>
            </a:r>
            <a:r>
              <a:rPr lang="ru-RU" kern="1400" dirty="0" smtClean="0">
                <a:solidFill>
                  <a:srgbClr val="000000"/>
                </a:solidFill>
              </a:rPr>
              <a:t>%.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 smtClean="0">
                <a:solidFill>
                  <a:srgbClr val="000000"/>
                </a:solidFill>
              </a:rPr>
              <a:t>Единовременная выплата, </a:t>
            </a:r>
            <a:r>
              <a:rPr lang="ru-RU" kern="1400" dirty="0">
                <a:solidFill>
                  <a:srgbClr val="000000"/>
                </a:solidFill>
              </a:rPr>
              <a:t>м</a:t>
            </a:r>
            <a:r>
              <a:rPr lang="ru-RU" kern="1400" dirty="0" smtClean="0">
                <a:solidFill>
                  <a:srgbClr val="000000"/>
                </a:solidFill>
              </a:rPr>
              <a:t>олодому специалисту (тем, кто трудоустроен впервые) - 8 окладов – 65,0 тыс. рублей.   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 smtClean="0">
                <a:solidFill>
                  <a:srgbClr val="000000"/>
                </a:solidFill>
              </a:rPr>
              <a:t>Администрация </a:t>
            </a:r>
            <a:r>
              <a:rPr lang="ru-RU" kern="1400" dirty="0">
                <a:solidFill>
                  <a:srgbClr val="000000"/>
                </a:solidFill>
              </a:rPr>
              <a:t>муниципального района предоставляет </a:t>
            </a:r>
            <a:r>
              <a:rPr lang="ru-RU" kern="1400" dirty="0" smtClean="0">
                <a:solidFill>
                  <a:srgbClr val="000000"/>
                </a:solidFill>
              </a:rPr>
              <a:t>благоустроенное жилье.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 smtClean="0">
                <a:solidFill>
                  <a:srgbClr val="000000"/>
                </a:solidFill>
              </a:rPr>
              <a:t>Педагог</a:t>
            </a:r>
            <a:r>
              <a:rPr lang="ru-RU" kern="1400" dirty="0">
                <a:solidFill>
                  <a:srgbClr val="000000"/>
                </a:solidFill>
              </a:rPr>
              <a:t>, работающий в сельской местности пользуется 100% льготой по оплате за электрическую энергию, получает компенсацию при приобретении твердого топлива.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endParaRPr lang="ru-RU" kern="1400" dirty="0">
              <a:solidFill>
                <a:srgbClr val="000000"/>
              </a:solidFill>
            </a:endParaRP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58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3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C00000"/>
                </a:solidFill>
                <a:latin typeface="+mn-lt"/>
              </a:rPr>
              <a:t>Важная информация: </a:t>
            </a:r>
            <a:endParaRPr lang="ru-RU" sz="29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352928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 smtClean="0">
                <a:solidFill>
                  <a:srgbClr val="000000"/>
                </a:solidFill>
              </a:rPr>
              <a:t> Адрес электронной почты Отдела образования Администрации муниципального района имени </a:t>
            </a:r>
            <a:r>
              <a:rPr lang="ru-RU" kern="1400" dirty="0">
                <a:solidFill>
                  <a:srgbClr val="000000"/>
                </a:solidFill>
              </a:rPr>
              <a:t>Полины Осипенко - Адрес электронной почты</a:t>
            </a:r>
            <a:r>
              <a:rPr lang="ru-RU" kern="1400" dirty="0">
                <a:solidFill>
                  <a:schemeClr val="tx2">
                    <a:lumMod val="50000"/>
                  </a:schemeClr>
                </a:solidFill>
              </a:rPr>
              <a:t>: Адрес электронной почты</a:t>
            </a:r>
            <a:r>
              <a:rPr lang="ru-RU" kern="14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b="1" kern="1400" dirty="0" smtClean="0">
                <a:solidFill>
                  <a:schemeClr val="tx2">
                    <a:lumMod val="50000"/>
                  </a:schemeClr>
                </a:solidFill>
              </a:rPr>
              <a:t>rano_p_o@mail.ru</a:t>
            </a:r>
            <a:endParaRPr lang="en-US" b="1" kern="1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endParaRPr lang="ru-RU" kern="1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</a:rPr>
              <a:t>Руководитель </a:t>
            </a:r>
            <a:r>
              <a:rPr lang="ru-RU" kern="1400" dirty="0">
                <a:solidFill>
                  <a:srgbClr val="000000"/>
                </a:solidFill>
              </a:rPr>
              <a:t>Отдела образования: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kern="1400" dirty="0">
                <a:solidFill>
                  <a:srgbClr val="000000"/>
                </a:solidFill>
              </a:rPr>
              <a:t>Новгородская Елена Николаевна - </a:t>
            </a:r>
            <a:r>
              <a:rPr lang="ru-RU" kern="1400" dirty="0" smtClean="0">
                <a:solidFill>
                  <a:srgbClr val="000000"/>
                </a:solidFill>
              </a:rPr>
              <a:t>8 </a:t>
            </a:r>
            <a:r>
              <a:rPr lang="ru-RU" kern="1400" dirty="0">
                <a:solidFill>
                  <a:srgbClr val="000000"/>
                </a:solidFill>
              </a:rPr>
              <a:t>(42-144) 21-3-59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endParaRPr lang="ru-RU" kern="1400" dirty="0">
              <a:solidFill>
                <a:srgbClr val="000000"/>
              </a:solidFill>
            </a:endParaRP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kern="1400" dirty="0">
                <a:solidFill>
                  <a:srgbClr val="000000"/>
                </a:solidFill>
              </a:rPr>
              <a:t>Заместитель руководителя: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kern="1400" dirty="0">
                <a:solidFill>
                  <a:srgbClr val="000000"/>
                </a:solidFill>
              </a:rPr>
              <a:t>Кузьмина Галина Сергеевна  -  </a:t>
            </a:r>
            <a:r>
              <a:rPr lang="ru-RU" kern="1400" dirty="0" smtClean="0">
                <a:solidFill>
                  <a:srgbClr val="000000"/>
                </a:solidFill>
              </a:rPr>
              <a:t>8 (42-144) 21-2-59;                                                         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</a:rPr>
              <a:t>                                                     8-909-896-94-50</a:t>
            </a:r>
            <a:endParaRPr lang="ru-RU" kern="1400" dirty="0">
              <a:solidFill>
                <a:srgbClr val="000000"/>
              </a:solidFill>
            </a:endParaRP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endParaRPr lang="en-US" kern="1400" dirty="0">
              <a:solidFill>
                <a:srgbClr val="000000"/>
              </a:solidFill>
            </a:endParaRP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endParaRPr lang="ru-RU" kern="1400" dirty="0">
              <a:solidFill>
                <a:srgbClr val="000000"/>
              </a:solidFill>
            </a:endParaRP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92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3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003399"/>
                </a:solidFill>
                <a:latin typeface="+mn-lt"/>
              </a:rPr>
              <a:t>Сайты образовательных организаций района: </a:t>
            </a:r>
            <a:endParaRPr lang="ru-RU" sz="29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51723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endParaRPr lang="ru-RU" dirty="0" smtClean="0">
              <a:solidFill>
                <a:srgbClr val="000000"/>
              </a:solidFill>
              <a:ea typeface="Times New Roman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МБОУ СОШ с. им.П.Осипенко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 www.osipenko.edu.27.ru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МБОУ </a:t>
            </a:r>
            <a:r>
              <a:rPr lang="ru-RU" dirty="0" err="1" smtClean="0">
                <a:solidFill>
                  <a:srgbClr val="000000"/>
                </a:solidFill>
                <a:ea typeface="Times New Roman"/>
              </a:rPr>
              <a:t>СОШс.Бриакан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www.briakan.edu.27.ru</a:t>
            </a:r>
            <a:endParaRPr lang="en-US" dirty="0" smtClean="0">
              <a:solidFill>
                <a:srgbClr val="000000"/>
              </a:solidFill>
              <a:ea typeface="Times New Roman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МБОУ СОШ </a:t>
            </a:r>
            <a:r>
              <a:rPr lang="ru-RU" dirty="0" err="1" smtClean="0">
                <a:solidFill>
                  <a:srgbClr val="000000"/>
                </a:solidFill>
                <a:ea typeface="Times New Roman"/>
              </a:rPr>
              <a:t>п.Херпучи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-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http://kherpuchi.edu.27.ru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</a:t>
            </a:r>
            <a:endParaRPr lang="en-US" dirty="0" smtClean="0">
              <a:solidFill>
                <a:srgbClr val="000000"/>
              </a:solidFill>
              <a:ea typeface="Times New Roman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МБОУ НОШ </a:t>
            </a:r>
            <a:r>
              <a:rPr lang="ru-RU" dirty="0" err="1" smtClean="0">
                <a:solidFill>
                  <a:srgbClr val="000000"/>
                </a:solidFill>
                <a:ea typeface="Times New Roman"/>
              </a:rPr>
              <a:t>с.Владимировка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www.vladimirovka.edu.27.ru</a:t>
            </a:r>
            <a:endParaRPr lang="en-US" dirty="0" smtClean="0">
              <a:solidFill>
                <a:srgbClr val="000000"/>
              </a:solidFill>
              <a:ea typeface="Times New Roman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МКО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У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ДОД ЦВР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http://</a:t>
            </a:r>
            <a:r>
              <a:rPr lang="en-US" dirty="0" smtClean="0">
                <a:solidFill>
                  <a:srgbClr val="000000"/>
                </a:solidFill>
                <a:ea typeface="Times New Roman"/>
              </a:rPr>
              <a:t>cvr-osipenko.edu.27.ru</a:t>
            </a:r>
            <a:endParaRPr lang="en-US" dirty="0">
              <a:solidFill>
                <a:srgbClr val="000000"/>
              </a:solidFill>
              <a:ea typeface="Times New Roman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МБДОУ Детский сад № 1 </a:t>
            </a:r>
            <a:r>
              <a:rPr lang="ru-RU" dirty="0" err="1" smtClean="0">
                <a:solidFill>
                  <a:srgbClr val="000000"/>
                </a:solidFill>
                <a:ea typeface="Times New Roman"/>
              </a:rPr>
              <a:t>с.им.П.Осипенко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http://osipenko1.detsad.27.ru</a:t>
            </a:r>
            <a:endParaRPr lang="en-US" dirty="0" smtClean="0">
              <a:solidFill>
                <a:srgbClr val="000000"/>
              </a:solidFill>
              <a:ea typeface="Times New Roman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МБДОУ детский сад </a:t>
            </a:r>
            <a:r>
              <a:rPr lang="ru-RU" dirty="0" err="1" smtClean="0">
                <a:solidFill>
                  <a:srgbClr val="000000"/>
                </a:solidFill>
                <a:ea typeface="Times New Roman"/>
              </a:rPr>
              <a:t>с.Бриакан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–</a:t>
            </a:r>
            <a:r>
              <a:rPr lang="en-US" dirty="0" smtClean="0">
                <a:solidFill>
                  <a:srgbClr val="000000"/>
                </a:solidFill>
                <a:ea typeface="Times New Roman"/>
              </a:rPr>
              <a:t>www.briakan.detsad.27.ru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             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МБДОУ детский сад </a:t>
            </a:r>
            <a:r>
              <a:rPr lang="ru-RU" dirty="0" err="1" smtClean="0">
                <a:solidFill>
                  <a:srgbClr val="000000"/>
                </a:solidFill>
                <a:ea typeface="Times New Roman"/>
              </a:rPr>
              <a:t>п.Херпучи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http://kherpuchi.detsad.27.ru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endParaRPr lang="en-US" dirty="0">
              <a:solidFill>
                <a:srgbClr val="000000"/>
              </a:solidFill>
              <a:ea typeface="Times New Roman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МБДОУ детский сад </a:t>
            </a:r>
            <a:r>
              <a:rPr lang="ru-RU" dirty="0" err="1" smtClean="0">
                <a:solidFill>
                  <a:srgbClr val="000000"/>
                </a:solidFill>
                <a:ea typeface="Times New Roman"/>
              </a:rPr>
              <a:t>с.Владимировка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http://vladimirovka.detsad.27.ru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</a:t>
            </a:r>
            <a:endParaRPr lang="en-US" dirty="0" smtClean="0">
              <a:solidFill>
                <a:srgbClr val="000000"/>
              </a:solidFill>
              <a:ea typeface="Times New Roman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МБДОУ детский сад </a:t>
            </a:r>
            <a:r>
              <a:rPr lang="ru-RU" dirty="0" err="1" smtClean="0">
                <a:solidFill>
                  <a:srgbClr val="000000"/>
                </a:solidFill>
                <a:ea typeface="Times New Roman"/>
              </a:rPr>
              <a:t>с.Главный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Стан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http://glavstan.detsad.27.ru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endParaRPr lang="en-US" dirty="0">
              <a:solidFill>
                <a:srgbClr val="000000"/>
              </a:solidFill>
              <a:ea typeface="Times New Roman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 </a:t>
            </a:r>
            <a:endParaRPr lang="ru-RU" u="sng" dirty="0" smtClean="0">
              <a:solidFill>
                <a:srgbClr val="178EDE"/>
              </a:solidFill>
              <a:ea typeface="Times New Roman"/>
              <a:hlinkClick r:id="rId2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ru-RU" b="1" u="sng" dirty="0">
              <a:solidFill>
                <a:srgbClr val="178EDE"/>
              </a:solidFill>
              <a:ea typeface="Times New Roman"/>
              <a:hlinkClick r:id="rId2"/>
            </a:endParaRP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84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4335" y="4005064"/>
            <a:ext cx="8136904" cy="34414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Начните свою трудовую деятельность в образовательных учреждениях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муниципального района  </a:t>
            </a:r>
            <a:b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имени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Полины Осипенко </a:t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Хабаровского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края,</a:t>
            </a:r>
            <a:b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МЫ ЖДЁМ ВАС!</a:t>
            </a:r>
            <a:b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b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Calibri" pitchFamily="34" charset="0"/>
            </a:endParaRPr>
          </a:p>
        </p:txBody>
      </p:sp>
      <p:pic>
        <p:nvPicPr>
          <p:cNvPr id="1026" name="Picture 2" descr="герб р-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87" y="476672"/>
            <a:ext cx="1542601" cy="192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4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136903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003399"/>
                </a:solidFill>
                <a:latin typeface="+mn-lt"/>
              </a:rPr>
              <a:t>Система образования муниципального района имени Полины Осипенко: </a:t>
            </a:r>
            <a:endParaRPr lang="ru-RU" sz="29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468052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ea typeface="Times New Roman"/>
              </a:rPr>
              <a:t>- </a:t>
            </a:r>
            <a:r>
              <a:rPr lang="ru-RU" b="1" dirty="0" smtClean="0">
                <a:solidFill>
                  <a:schemeClr val="tx1"/>
                </a:solidFill>
                <a:ea typeface="Times New Roman"/>
              </a:rPr>
              <a:t>Общеобразовательных организаций – 4,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ea typeface="Times New Roman"/>
              </a:rPr>
              <a:t>одна из которых начальная школа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ea typeface="Times New Roman"/>
              </a:rPr>
              <a:t>- количество обучающихся– 490 человека;</a:t>
            </a:r>
          </a:p>
          <a:p>
            <a:pPr lvl="0" algn="just">
              <a:buClr>
                <a:srgbClr val="4E67C8"/>
              </a:buClr>
            </a:pPr>
            <a:r>
              <a:rPr lang="ru-RU" dirty="0" smtClean="0">
                <a:solidFill>
                  <a:schemeClr val="tx1"/>
                </a:solidFill>
                <a:ea typeface="Times New Roman"/>
              </a:rPr>
              <a:t>- </a:t>
            </a:r>
            <a:r>
              <a:rPr lang="ru-RU" b="1" dirty="0" smtClean="0">
                <a:solidFill>
                  <a:schemeClr val="tx1"/>
                </a:solidFill>
                <a:ea typeface="Times New Roman"/>
              </a:rPr>
              <a:t>Дошкольных образовательных организаций – 5 -  количество воспитанников – 212 человек;</a:t>
            </a:r>
            <a:endParaRPr lang="ru-RU" b="1" dirty="0">
              <a:solidFill>
                <a:schemeClr val="tx1"/>
              </a:solidFill>
              <a:ea typeface="Times New Roman"/>
            </a:endParaRPr>
          </a:p>
          <a:p>
            <a:pPr lvl="0" algn="just">
              <a:buClr>
                <a:srgbClr val="4E67C8"/>
              </a:buClr>
            </a:pPr>
            <a:r>
              <a:rPr lang="ru-RU" dirty="0" smtClean="0">
                <a:solidFill>
                  <a:schemeClr val="tx1"/>
                </a:solidFill>
                <a:ea typeface="Calibri"/>
              </a:rPr>
              <a:t>- </a:t>
            </a:r>
            <a:r>
              <a:rPr lang="ru-RU" b="1" dirty="0" smtClean="0">
                <a:solidFill>
                  <a:schemeClr val="tx1"/>
                </a:solidFill>
                <a:ea typeface="Calibri"/>
              </a:rPr>
              <a:t>Учреждений дополнительного образования:</a:t>
            </a:r>
          </a:p>
          <a:p>
            <a:pPr lvl="0" algn="just">
              <a:buClr>
                <a:srgbClr val="4E67C8"/>
              </a:buClr>
            </a:pPr>
            <a:r>
              <a:rPr lang="ru-RU" b="1" dirty="0">
                <a:solidFill>
                  <a:schemeClr val="tx1"/>
                </a:solidFill>
                <a:ea typeface="Times New Roman"/>
              </a:rPr>
              <a:t>п</a:t>
            </a:r>
            <a:r>
              <a:rPr lang="ru-RU" b="1" dirty="0" smtClean="0">
                <a:solidFill>
                  <a:schemeClr val="tx1"/>
                </a:solidFill>
                <a:ea typeface="Times New Roman"/>
              </a:rPr>
              <a:t>о отрасли «Образование – 1 (МКОУ ДОД «Центр внешкольной работы» - количество обучающихся 198 человек;</a:t>
            </a:r>
          </a:p>
          <a:p>
            <a:pPr lvl="0" algn="just">
              <a:buClr>
                <a:srgbClr val="4E67C8"/>
              </a:buClr>
            </a:pPr>
            <a:r>
              <a:rPr lang="ru-RU" b="1" dirty="0">
                <a:solidFill>
                  <a:schemeClr val="tx1"/>
                </a:solidFill>
                <a:ea typeface="Times New Roman"/>
              </a:rPr>
              <a:t>п</a:t>
            </a:r>
            <a:r>
              <a:rPr lang="ru-RU" b="1" dirty="0" smtClean="0">
                <a:solidFill>
                  <a:schemeClr val="tx1"/>
                </a:solidFill>
                <a:ea typeface="Times New Roman"/>
              </a:rPr>
              <a:t>о отрасли «Культура» – 1 – («Детская школа искусств») - количество обучающихся 133 человека.</a:t>
            </a: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1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5"/>
            <a:ext cx="7920880" cy="13669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Муниципальное бюджетное общеобразовательное учреждение средняя общеобразовательная школа села имени Полины Осипенко – базовая школа района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86603"/>
            <a:ext cx="5317617" cy="296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73863"/>
            <a:ext cx="3189833" cy="243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6261"/>
            <a:ext cx="3305650" cy="336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2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136903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+mn-lt"/>
              </a:rPr>
              <a:t>Кадровая потребность МБОУ СОШ </a:t>
            </a:r>
            <a:br>
              <a:rPr lang="ru-RU" sz="3600" b="1" dirty="0" smtClean="0">
                <a:solidFill>
                  <a:srgbClr val="003399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3399"/>
                </a:solidFill>
                <a:latin typeface="+mn-lt"/>
              </a:rPr>
              <a:t>села  имени Полины Осипенко: </a:t>
            </a:r>
            <a:endParaRPr lang="ru-RU" sz="36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496944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 </a:t>
            </a: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20539"/>
              </p:ext>
            </p:extLst>
          </p:nvPr>
        </p:nvGraphicFramePr>
        <p:xfrm>
          <a:off x="395536" y="1628799"/>
          <a:ext cx="8352928" cy="4261314"/>
        </p:xfrm>
        <a:graphic>
          <a:graphicData uri="http://schemas.openxmlformats.org/drawingml/2006/table">
            <a:tbl>
              <a:tblPr firstRow="1" firstCol="1" bandRow="1"/>
              <a:tblGrid>
                <a:gridCol w="8352928"/>
              </a:tblGrid>
              <a:tr h="1152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 русского языка и </a:t>
                      </a: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литературы (27 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268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 английского языка (23 </a:t>
                      </a: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517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 английского языка (23 </a:t>
                      </a: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30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 </a:t>
                      </a: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математики-физики </a:t>
                      </a: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(18 </a:t>
                      </a: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5"/>
            <a:ext cx="7920880" cy="13669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Муниципальное бюджетное общеобразовательное учреждение средняя общеобразовательная </a:t>
            </a:r>
            <a:b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школа  поселка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Херпучи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5678"/>
            <a:ext cx="4654005" cy="315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Галина Сергеевна\Documents\РАБОЧИЙ\ФОТО 2016\Школа поселка Херпучи после ремонта - 2015 г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680520" cy="31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136903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+mn-lt"/>
              </a:rPr>
              <a:t>Кадровая потребность </a:t>
            </a:r>
            <a:r>
              <a:rPr lang="ru-RU" sz="3600" b="1" dirty="0" smtClean="0">
                <a:solidFill>
                  <a:srgbClr val="003399"/>
                </a:solidFill>
                <a:latin typeface="+mn-lt"/>
              </a:rPr>
              <a:t>                              МБОУ </a:t>
            </a:r>
            <a:r>
              <a:rPr lang="ru-RU" sz="3600" b="1" dirty="0" smtClean="0">
                <a:solidFill>
                  <a:srgbClr val="003399"/>
                </a:solidFill>
                <a:latin typeface="+mn-lt"/>
              </a:rPr>
              <a:t>СОШ </a:t>
            </a:r>
            <a:r>
              <a:rPr lang="ru-RU" sz="3600" b="1" dirty="0" smtClean="0">
                <a:solidFill>
                  <a:srgbClr val="003399"/>
                </a:solidFill>
                <a:latin typeface="+mn-lt"/>
              </a:rPr>
              <a:t>поселка </a:t>
            </a:r>
            <a:r>
              <a:rPr lang="ru-RU" sz="3600" b="1" dirty="0" err="1" smtClean="0">
                <a:solidFill>
                  <a:srgbClr val="003399"/>
                </a:solidFill>
                <a:latin typeface="+mn-lt"/>
              </a:rPr>
              <a:t>Херпучи</a:t>
            </a:r>
            <a:r>
              <a:rPr lang="ru-RU" sz="3600" b="1" dirty="0" smtClean="0">
                <a:solidFill>
                  <a:srgbClr val="003399"/>
                </a:solidFill>
                <a:latin typeface="+mn-lt"/>
              </a:rPr>
              <a:t>: </a:t>
            </a:r>
            <a:endParaRPr lang="ru-RU" sz="36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496944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 </a:t>
            </a: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63243"/>
              </p:ext>
            </p:extLst>
          </p:nvPr>
        </p:nvGraphicFramePr>
        <p:xfrm>
          <a:off x="395536" y="1628800"/>
          <a:ext cx="8424936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8424936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 </a:t>
                      </a: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математики-информатики</a:t>
                      </a:r>
                      <a:r>
                        <a:rPr lang="ru-RU" sz="3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(20 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Учитель физической культуры (20 ч.)</a:t>
                      </a:r>
                      <a:endParaRPr lang="ru-RU" sz="3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 </a:t>
                      </a: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начальных классов (21 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Учитель истории и обществознания (22 ч.)</a:t>
                      </a:r>
                      <a:endParaRPr lang="ru-RU" sz="3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Учитель английского языка (18 ч.)</a:t>
                      </a:r>
                      <a:endParaRPr lang="ru-RU" sz="3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Учитель  биологии и химии </a:t>
                      </a:r>
                      <a:r>
                        <a:rPr lang="ru-RU" sz="3200" dirty="0" smtClean="0">
                          <a:effectLst/>
                          <a:latin typeface="+mn-lt"/>
                          <a:ea typeface="Times New Roman"/>
                        </a:rPr>
                        <a:t>(18 ч.)</a:t>
                      </a:r>
                      <a:endParaRPr lang="ru-RU" sz="3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6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5"/>
            <a:ext cx="7920880" cy="13669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Муниципальное бюджетное общеобразовательное учреждение средняя общеобразовательная </a:t>
            </a:r>
            <a:b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школа 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села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Бриакан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DSC046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85" y="3645024"/>
            <a:ext cx="4427928" cy="29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00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1" y="1837719"/>
            <a:ext cx="404537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136903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+mn-lt"/>
              </a:rPr>
              <a:t>Кадровая потребность </a:t>
            </a:r>
            <a:r>
              <a:rPr lang="ru-RU" sz="3600" b="1" dirty="0" smtClean="0">
                <a:solidFill>
                  <a:srgbClr val="003399"/>
                </a:solidFill>
                <a:latin typeface="+mn-lt"/>
              </a:rPr>
              <a:t>                              МБОУ </a:t>
            </a:r>
            <a:r>
              <a:rPr lang="ru-RU" sz="3600" b="1" dirty="0" smtClean="0">
                <a:solidFill>
                  <a:srgbClr val="003399"/>
                </a:solidFill>
                <a:latin typeface="+mn-lt"/>
              </a:rPr>
              <a:t>СОШ </a:t>
            </a:r>
            <a:r>
              <a:rPr lang="ru-RU" sz="3600" b="1" dirty="0" smtClean="0">
                <a:solidFill>
                  <a:srgbClr val="003399"/>
                </a:solidFill>
                <a:latin typeface="+mn-lt"/>
              </a:rPr>
              <a:t>села </a:t>
            </a:r>
            <a:r>
              <a:rPr lang="ru-RU" sz="3600" b="1" dirty="0" err="1" smtClean="0">
                <a:solidFill>
                  <a:srgbClr val="003399"/>
                </a:solidFill>
                <a:latin typeface="+mn-lt"/>
              </a:rPr>
              <a:t>Бриакан</a:t>
            </a:r>
            <a:r>
              <a:rPr lang="ru-RU" sz="3600" b="1" dirty="0" smtClean="0">
                <a:solidFill>
                  <a:srgbClr val="003399"/>
                </a:solidFill>
                <a:latin typeface="+mn-lt"/>
              </a:rPr>
              <a:t>: </a:t>
            </a:r>
            <a:endParaRPr lang="ru-RU" sz="36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496944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 </a:t>
            </a: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09900"/>
              </p:ext>
            </p:extLst>
          </p:nvPr>
        </p:nvGraphicFramePr>
        <p:xfrm>
          <a:off x="467544" y="1916832"/>
          <a:ext cx="8424936" cy="3960440"/>
        </p:xfrm>
        <a:graphic>
          <a:graphicData uri="http://schemas.openxmlformats.org/drawingml/2006/table">
            <a:tbl>
              <a:tblPr firstRow="1" firstCol="1" bandRow="1"/>
              <a:tblGrid>
                <a:gridCol w="8424936"/>
              </a:tblGrid>
              <a:tr h="1980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 (18 </a:t>
                      </a: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80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 </a:t>
                      </a: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биологии и химии (18 </a:t>
                      </a: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8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136903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Меры поддержки молодых специалистов: 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496944" cy="4680520"/>
          </a:xfrm>
        </p:spPr>
        <p:txBody>
          <a:bodyPr>
            <a:normAutofit fontScale="92500" lnSpcReduction="10000"/>
          </a:bodyPr>
          <a:lstStyle/>
          <a:p>
            <a:pPr marL="228600" marR="0" indent="171450" algn="just">
              <a:spcBef>
                <a:spcPts val="0"/>
              </a:spcBef>
              <a:spcAft>
                <a:spcPts val="600"/>
              </a:spcAft>
            </a:pPr>
            <a:r>
              <a:rPr lang="ru-RU" b="1" kern="1400" dirty="0" smtClean="0">
                <a:solidFill>
                  <a:srgbClr val="000000"/>
                </a:solidFill>
              </a:rPr>
              <a:t>Все специальности </a:t>
            </a:r>
            <a:r>
              <a:rPr lang="ru-RU" kern="1400" dirty="0" smtClean="0">
                <a:solidFill>
                  <a:srgbClr val="000000"/>
                </a:solidFill>
              </a:rPr>
              <a:t>включены </a:t>
            </a:r>
            <a:r>
              <a:rPr lang="ru-RU" kern="1400" dirty="0">
                <a:solidFill>
                  <a:srgbClr val="000000"/>
                </a:solidFill>
              </a:rPr>
              <a:t>в  постановление Правительства Хабаровского края от 30.12.2008г. № 312-пр «О мерах по обеспечению квалифицированными кадрами учреждений социальной сферы Хабаровского края». </a:t>
            </a:r>
          </a:p>
          <a:p>
            <a:pPr marL="0" marR="0" indent="171450" algn="just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Это значит, что при заключении трудового договора с дошкольным образовательным учреждением, с вами будет заключен договор  на получение сберегательного капитала, который вы сможете получить, проработав в учреждении 3 года. </a:t>
            </a:r>
          </a:p>
          <a:p>
            <a:pPr marL="0" marR="0" indent="171450" algn="just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Сумма сберегательного капитала складывается из 50 окладов со всеми надбавками и на сегодня составляет около </a:t>
            </a:r>
            <a:r>
              <a:rPr lang="ru-RU" kern="1400" dirty="0" smtClean="0">
                <a:solidFill>
                  <a:srgbClr val="000000"/>
                </a:solidFill>
              </a:rPr>
              <a:t>800,0 тыс. </a:t>
            </a:r>
            <a:r>
              <a:rPr lang="ru-RU" kern="1400" dirty="0">
                <a:solidFill>
                  <a:srgbClr val="000000"/>
                </a:solidFill>
              </a:rPr>
              <a:t>рублей. Данная сумма индексируется. 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 </a:t>
            </a: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37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560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1_NewsPrint</vt:lpstr>
      <vt:lpstr>  «День образовательных учреждений Хабаровского края» Муниципальный район   имени Полины Осипенко  Хабаровского края»    01.03.2023 года  АмГПГУ г. Комсомольск-на Амуре  </vt:lpstr>
      <vt:lpstr>Система образования муниципального района имени Полины Осипенко: </vt:lpstr>
      <vt:lpstr>Муниципальное бюджетное общеобразовательное учреждение средняя общеобразовательная школа села имени Полины Осипенко – базовая школа района</vt:lpstr>
      <vt:lpstr>Кадровая потребность МБОУ СОШ  села  имени Полины Осипенко: </vt:lpstr>
      <vt:lpstr>Муниципальное бюджетное общеобразовательное учреждение средняя общеобразовательная  школа  поселка Херпучи</vt:lpstr>
      <vt:lpstr>Кадровая потребность                               МБОУ СОШ поселка Херпучи: </vt:lpstr>
      <vt:lpstr>Муниципальное бюджетное общеобразовательное учреждение средняя общеобразовательная  школа  села Бриакан</vt:lpstr>
      <vt:lpstr>Кадровая потребность                               МБОУ СОШ села Бриакан: </vt:lpstr>
      <vt:lpstr>Меры поддержки молодых специалистов: </vt:lpstr>
      <vt:lpstr>Меры поддержки: </vt:lpstr>
      <vt:lpstr>Важная информация: </vt:lpstr>
      <vt:lpstr>Сайты образовательных организаций района: </vt:lpstr>
      <vt:lpstr>    Начните свою трудовую деятельность в образовательных учреждениях муниципального района   имени Полины Осипенко  Хабаровского края, МЫ ЖДЁМ ВАС!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Сергеевна</dc:creator>
  <cp:lastModifiedBy>Галина Сергеевна</cp:lastModifiedBy>
  <cp:revision>27</cp:revision>
  <dcterms:created xsi:type="dcterms:W3CDTF">2022-02-27T11:31:00Z</dcterms:created>
  <dcterms:modified xsi:type="dcterms:W3CDTF">2023-02-22T03:46:04Z</dcterms:modified>
</cp:coreProperties>
</file>