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57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125" d="100"/>
          <a:sy n="125" d="100"/>
        </p:scale>
        <p:origin x="39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51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62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6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04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16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1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0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25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4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E7AA7-433A-4F7F-B6D0-FDC28570B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0B5A6-DEE1-433B-A747-D178A382F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9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355976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99"/>
                </a:solidFill>
              </a:rPr>
              <a:t>Помазова Марина Владимировна, </a:t>
            </a:r>
            <a:endParaRPr lang="ru-RU" b="1" dirty="0">
              <a:solidFill>
                <a:srgbClr val="000099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0099"/>
                </a:solidFill>
              </a:rPr>
              <a:t>Заместитель директора по воспитательной работе </a:t>
            </a:r>
            <a:r>
              <a:rPr lang="ru-RU" b="1" dirty="0">
                <a:solidFill>
                  <a:srgbClr val="000099"/>
                </a:solidFill>
              </a:rPr>
              <a:t>МБОУ СОШ № 2 </a:t>
            </a:r>
          </a:p>
          <a:p>
            <a:pPr>
              <a:buNone/>
            </a:pPr>
            <a:r>
              <a:rPr lang="ru-RU" b="1" dirty="0">
                <a:solidFill>
                  <a:srgbClr val="000099"/>
                </a:solidFill>
              </a:rPr>
              <a:t>сельского поселения «Село Хурба»</a:t>
            </a:r>
          </a:p>
          <a:p>
            <a:pPr>
              <a:buNone/>
            </a:pPr>
            <a:r>
              <a:rPr lang="ru-RU" b="1" dirty="0">
                <a:solidFill>
                  <a:srgbClr val="000099"/>
                </a:solidFill>
              </a:rPr>
              <a:t>Комсомольского муниципального района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886068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</a:rPr>
              <a:t>МБОУ СОШ № 2 </a:t>
            </a:r>
            <a:br>
              <a:rPr lang="ru-RU" sz="3200" b="1" dirty="0">
                <a:solidFill>
                  <a:srgbClr val="000099"/>
                </a:solidFill>
              </a:rPr>
            </a:br>
            <a:r>
              <a:rPr lang="ru-RU" sz="3200" b="1" dirty="0">
                <a:solidFill>
                  <a:srgbClr val="000099"/>
                </a:solidFill>
              </a:rPr>
              <a:t>сельского поселения «Село Хурба» Комсомольского муниципального района  </a:t>
            </a:r>
            <a:br>
              <a:rPr lang="ru-RU" sz="3200" b="1" dirty="0">
                <a:solidFill>
                  <a:srgbClr val="000099"/>
                </a:solidFill>
              </a:rPr>
            </a:br>
            <a:r>
              <a:rPr lang="ru-RU" sz="3200" b="1" dirty="0">
                <a:solidFill>
                  <a:srgbClr val="000099"/>
                </a:solidFill>
              </a:rPr>
              <a:t>2023/2024 учебный год</a:t>
            </a:r>
            <a:br>
              <a:rPr lang="ru-RU" sz="3200" b="1" dirty="0">
                <a:solidFill>
                  <a:srgbClr val="000099"/>
                </a:solidFill>
              </a:rPr>
            </a:br>
            <a:endParaRPr lang="ru-RU" sz="3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5013176"/>
            <a:ext cx="1364539" cy="1383317"/>
          </a:xfrm>
          <a:prstGeom prst="rect">
            <a:avLst/>
          </a:prstGeom>
        </p:spPr>
      </p:pic>
      <p:sp>
        <p:nvSpPr>
          <p:cNvPr id="15" name="Объект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562" y="4986123"/>
            <a:ext cx="1467213" cy="14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0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Меры социальной поддержки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910" y="1000108"/>
            <a:ext cx="7929618" cy="1343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28 человек - бесплатное питание (завтрак)  </a:t>
            </a:r>
            <a:r>
              <a:rPr lang="ru-RU" sz="2800" b="1" smtClean="0"/>
              <a:t>– </a:t>
            </a:r>
          </a:p>
          <a:p>
            <a:pPr algn="ctr"/>
            <a:r>
              <a:rPr lang="ru-RU" sz="2800" b="1" smtClean="0"/>
              <a:t>323 </a:t>
            </a:r>
            <a:r>
              <a:rPr lang="ru-RU" sz="2800" b="1" dirty="0" smtClean="0"/>
              <a:t>735 рублей</a:t>
            </a:r>
            <a:endParaRPr lang="ru-RU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4348" y="2643182"/>
            <a:ext cx="7929618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4 человека -  частичная компенсация путевок в летние лагеря с круглосуточным пребыванием - 29 266 рублей</a:t>
            </a:r>
            <a:endParaRPr lang="ru-RU" sz="2800" b="1" dirty="0"/>
          </a:p>
        </p:txBody>
      </p:sp>
      <p:pic>
        <p:nvPicPr>
          <p:cNvPr id="3073" name="Picture 1" descr="C:\Users\TR_6\Desktop\ФОТО\IMG_4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214818"/>
            <a:ext cx="4161250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14300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Муниципальное бюджетное общеобразовательное учреждение средняя общеобразовательная школа №2 сельского поселения «Село Хурба» Комсомольского муниципального района Хабаровского края</a:t>
            </a:r>
          </a:p>
        </p:txBody>
      </p:sp>
      <p:pic>
        <p:nvPicPr>
          <p:cNvPr id="1026" name="Picture 2" descr="G:\фото школы обработанное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1571612"/>
            <a:ext cx="7429552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8069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2"/>
          <a:srcRect l="5045" t="24312" r="74685" b="45688"/>
          <a:stretch>
            <a:fillRect/>
          </a:stretch>
        </p:blipFill>
        <p:spPr bwMode="auto">
          <a:xfrm>
            <a:off x="7429520" y="214290"/>
            <a:ext cx="1428728" cy="12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1000100" y="1500174"/>
            <a:ext cx="3143272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Федеральные образовательные программы</a:t>
            </a:r>
            <a:endParaRPr lang="ru-RU" sz="2400" b="1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14414" y="0"/>
            <a:ext cx="687231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Переход 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на обновлённые ФГОС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0694" y="1500174"/>
            <a:ext cx="3143272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Федеральные рабочие программы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00100" y="2786058"/>
            <a:ext cx="3143272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Федеральный учебный план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15008" y="2786058"/>
            <a:ext cx="2857520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НОО:</a:t>
            </a:r>
          </a:p>
          <a:p>
            <a:pPr algn="ctr"/>
            <a:r>
              <a:rPr lang="ru-RU" sz="2000" b="1" dirty="0" smtClean="0"/>
              <a:t>Русский язык,</a:t>
            </a:r>
          </a:p>
          <a:p>
            <a:pPr algn="ctr"/>
            <a:r>
              <a:rPr lang="ru-RU" sz="2000" b="1" dirty="0" smtClean="0"/>
              <a:t>Литературное чтение Окружающий мир</a:t>
            </a:r>
            <a:endParaRPr lang="ru-RU" sz="20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86446" y="4786322"/>
            <a:ext cx="2857520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ООО:</a:t>
            </a:r>
          </a:p>
          <a:p>
            <a:pPr algn="ctr"/>
            <a:r>
              <a:rPr lang="ru-RU" sz="2000" b="1" dirty="0" smtClean="0"/>
              <a:t>Русский язык,</a:t>
            </a:r>
          </a:p>
          <a:p>
            <a:pPr algn="ctr"/>
            <a:r>
              <a:rPr lang="ru-RU" sz="2000" b="1" dirty="0" smtClean="0"/>
              <a:t>Литература, История, Обществознание, География, ОБЖ</a:t>
            </a:r>
            <a:endParaRPr lang="ru-RU" sz="2000" b="1" dirty="0"/>
          </a:p>
        </p:txBody>
      </p:sp>
      <p:pic>
        <p:nvPicPr>
          <p:cNvPr id="16" name="Picture 2" descr="https://uchebniki.moscow/wa-data/public/shop/products/06/87/48706/images/38602/38602.97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4214818"/>
            <a:ext cx="1552527" cy="205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s://bookcity.uk/upload/iblock/b08/b08d9055337f6fc617e6efa340b9f7e8.jpg"/>
          <p:cNvPicPr>
            <a:picLocks noChangeAspect="1" noChangeArrowheads="1"/>
          </p:cNvPicPr>
          <p:nvPr/>
        </p:nvPicPr>
        <p:blipFill>
          <a:blip r:embed="rId4"/>
          <a:srcRect l="15262" r="14970"/>
          <a:stretch>
            <a:fillRect/>
          </a:stretch>
        </p:blipFill>
        <p:spPr bwMode="auto">
          <a:xfrm rot="641061">
            <a:off x="3391084" y="4485613"/>
            <a:ext cx="1571636" cy="204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xn----8sbbcfnwarxft2cg4d.xn--p1ai/upload/iblock/21a/21af3e1e80845f903a3a79fd7919da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1074">
            <a:off x="285720" y="4429132"/>
            <a:ext cx="1370186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8"/>
          <p:cNvSpPr>
            <a:spLocks noGrp="1"/>
          </p:cNvSpPr>
          <p:nvPr>
            <p:ph type="title"/>
          </p:nvPr>
        </p:nvSpPr>
        <p:spPr>
          <a:xfrm>
            <a:off x="571472" y="0"/>
            <a:ext cx="8572528" cy="8572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Углублённое изучение отдельных предметов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16392" name="Picture 8" descr="http://educomm.iro.perm.ru/storage/publications/thumb/7d/62205e244a780.JPG"/>
          <p:cNvPicPr>
            <a:picLocks noChangeAspect="1" noChangeArrowheads="1"/>
          </p:cNvPicPr>
          <p:nvPr/>
        </p:nvPicPr>
        <p:blipFill>
          <a:blip r:embed="rId2"/>
          <a:srcRect t="29167" r="81250" b="43750"/>
          <a:stretch>
            <a:fillRect/>
          </a:stretch>
        </p:blipFill>
        <p:spPr bwMode="auto">
          <a:xfrm>
            <a:off x="3857620" y="5155363"/>
            <a:ext cx="1571636" cy="1702637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571472" y="857232"/>
            <a:ext cx="3500462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10 класс – </a:t>
            </a:r>
          </a:p>
          <a:p>
            <a:pPr algn="ctr"/>
            <a:r>
              <a:rPr lang="ru-RU" sz="2400" b="1" dirty="0" smtClean="0"/>
              <a:t>технический профиль (математика и информатика)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2066" y="857232"/>
            <a:ext cx="3500462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5-9 классы – углублённое изучение математики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2910" y="2428868"/>
            <a:ext cx="792961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Классы инженерной и медицинской направленности</a:t>
            </a:r>
            <a:endParaRPr lang="ru-RU" sz="2400" b="1" dirty="0"/>
          </a:p>
        </p:txBody>
      </p:sp>
      <p:pic>
        <p:nvPicPr>
          <p:cNvPr id="16395" name="Picture 11" descr="C:\Users\TR_6\Desktop\ФОТО\IMG_4306.JPG"/>
          <p:cNvPicPr>
            <a:picLocks noChangeAspect="1" noChangeArrowheads="1"/>
          </p:cNvPicPr>
          <p:nvPr/>
        </p:nvPicPr>
        <p:blipFill>
          <a:blip r:embed="rId3"/>
          <a:srcRect l="2778" t="15660" b="22386"/>
          <a:stretch>
            <a:fillRect/>
          </a:stretch>
        </p:blipFill>
        <p:spPr bwMode="auto">
          <a:xfrm>
            <a:off x="6143636" y="4071942"/>
            <a:ext cx="2687728" cy="2286016"/>
          </a:xfrm>
          <a:prstGeom prst="rect">
            <a:avLst/>
          </a:prstGeom>
          <a:noFill/>
        </p:spPr>
      </p:pic>
      <p:pic>
        <p:nvPicPr>
          <p:cNvPr id="16396" name="Picture 12" descr="C:\Users\TR_6\Desktop\ФОТО\IMG_4343.JPG"/>
          <p:cNvPicPr>
            <a:picLocks noChangeAspect="1" noChangeArrowheads="1"/>
          </p:cNvPicPr>
          <p:nvPr/>
        </p:nvPicPr>
        <p:blipFill>
          <a:blip r:embed="rId4"/>
          <a:srcRect l="4167" t="11111" r="6250" b="5556"/>
          <a:stretch>
            <a:fillRect/>
          </a:stretch>
        </p:blipFill>
        <p:spPr bwMode="auto">
          <a:xfrm flipH="1">
            <a:off x="285718" y="4143380"/>
            <a:ext cx="2764651" cy="2214578"/>
          </a:xfrm>
          <a:prstGeom prst="rect">
            <a:avLst/>
          </a:prstGeom>
          <a:noFill/>
        </p:spPr>
      </p:pic>
      <p:pic>
        <p:nvPicPr>
          <p:cNvPr id="19" name="Picture 13" descr="C:\Users\TR_6\Desktop\ФОТО\IMG_4341.JPG"/>
          <p:cNvPicPr>
            <a:picLocks noChangeAspect="1" noChangeArrowheads="1"/>
          </p:cNvPicPr>
          <p:nvPr/>
        </p:nvPicPr>
        <p:blipFill>
          <a:blip r:embed="rId5" cstate="print"/>
          <a:srcRect l="2679" t="7143" r="8929"/>
          <a:stretch>
            <a:fillRect/>
          </a:stretch>
        </p:blipFill>
        <p:spPr bwMode="auto">
          <a:xfrm>
            <a:off x="3357554" y="3286124"/>
            <a:ext cx="2538797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Кадровый потенциал</a:t>
            </a:r>
            <a:endParaRPr lang="ru-RU" dirty="0"/>
          </a:p>
        </p:txBody>
      </p:sp>
      <p:pic>
        <p:nvPicPr>
          <p:cNvPr id="17410" name="Picture 2" descr="C:\Users\TR_6\Desktop\ФОТО\IMG_4345.JPG"/>
          <p:cNvPicPr>
            <a:picLocks noChangeAspect="1" noChangeArrowheads="1"/>
          </p:cNvPicPr>
          <p:nvPr/>
        </p:nvPicPr>
        <p:blipFill>
          <a:blip r:embed="rId2"/>
          <a:srcRect r="8696"/>
          <a:stretch>
            <a:fillRect/>
          </a:stretch>
        </p:blipFill>
        <p:spPr bwMode="auto">
          <a:xfrm>
            <a:off x="214282" y="3357562"/>
            <a:ext cx="400052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0" descr="C:\Users\TR_6\Desktop\ФОТО\PHOTO-2022-07-29-18-48-50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1770" t="34161" r="-110"/>
          <a:stretch>
            <a:fillRect/>
          </a:stretch>
        </p:blipFill>
        <p:spPr bwMode="auto">
          <a:xfrm>
            <a:off x="214282" y="857232"/>
            <a:ext cx="421484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9" descr="C:\Users\TR_6\Desktop\ФОТО\91fb07bb-5635-4cd5-a9c7-ba50d4fe1fe5.JPG"/>
          <p:cNvPicPr>
            <a:picLocks noChangeAspect="1" noChangeArrowheads="1"/>
          </p:cNvPicPr>
          <p:nvPr/>
        </p:nvPicPr>
        <p:blipFill>
          <a:blip r:embed="rId4" cstate="print"/>
          <a:srcRect l="4082" r="10204" b="29252"/>
          <a:stretch>
            <a:fillRect/>
          </a:stretch>
        </p:blipFill>
        <p:spPr bwMode="auto">
          <a:xfrm>
            <a:off x="4412608" y="1000108"/>
            <a:ext cx="4731392" cy="292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TR_6\Desktop\ФОТО\Рисунок6.jpg"/>
          <p:cNvPicPr>
            <a:picLocks noChangeAspect="1" noChangeArrowheads="1"/>
          </p:cNvPicPr>
          <p:nvPr/>
        </p:nvPicPr>
        <p:blipFill>
          <a:blip r:embed="rId5"/>
          <a:srcRect r="7004" b="50000"/>
          <a:stretch>
            <a:fillRect/>
          </a:stretch>
        </p:blipFill>
        <p:spPr bwMode="auto">
          <a:xfrm>
            <a:off x="4286248" y="3857628"/>
            <a:ext cx="4637102" cy="278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TR_6\Desktop\ФОТО\PHOTO-2023-05-01-16-38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26425">
            <a:off x="172188" y="1103728"/>
            <a:ext cx="3164035" cy="233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0001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Кадровый потенциал</a:t>
            </a:r>
            <a:endParaRPr lang="ru-RU" dirty="0"/>
          </a:p>
        </p:txBody>
      </p:sp>
      <p:pic>
        <p:nvPicPr>
          <p:cNvPr id="18436" name="Picture 4" descr="C:\Users\TR_6\Desktop\ФОТО\PHOTO-2023-05-01-16-38-21.jpg"/>
          <p:cNvPicPr>
            <a:picLocks noChangeAspect="1" noChangeArrowheads="1"/>
          </p:cNvPicPr>
          <p:nvPr/>
        </p:nvPicPr>
        <p:blipFill>
          <a:blip r:embed="rId3" cstate="print"/>
          <a:srcRect l="10850"/>
          <a:stretch>
            <a:fillRect/>
          </a:stretch>
        </p:blipFill>
        <p:spPr bwMode="auto">
          <a:xfrm rot="21103687">
            <a:off x="5729286" y="4134888"/>
            <a:ext cx="3251630" cy="2502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TR_6\Desktop\ФОТО\PHOTO-2023-05-01-16-38-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79904">
            <a:off x="5794671" y="999881"/>
            <a:ext cx="3232729" cy="222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Users\TR_6\Desktop\ФОТО\PHOTO-2023-05-01-16-38-24.jpg"/>
          <p:cNvPicPr>
            <a:picLocks noChangeAspect="1" noChangeArrowheads="1"/>
          </p:cNvPicPr>
          <p:nvPr/>
        </p:nvPicPr>
        <p:blipFill>
          <a:blip r:embed="rId5"/>
          <a:srcRect l="5714" t="13353"/>
          <a:stretch>
            <a:fillRect/>
          </a:stretch>
        </p:blipFill>
        <p:spPr bwMode="auto">
          <a:xfrm rot="570613">
            <a:off x="175780" y="4193483"/>
            <a:ext cx="3336983" cy="240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TR_6\Desktop\ФОТО\IMG_4288.JPG"/>
          <p:cNvPicPr>
            <a:picLocks noChangeAspect="1" noChangeArrowheads="1"/>
          </p:cNvPicPr>
          <p:nvPr/>
        </p:nvPicPr>
        <p:blipFill>
          <a:blip r:embed="rId6"/>
          <a:srcRect l="14705" t="6522" r="6678"/>
          <a:stretch>
            <a:fillRect/>
          </a:stretch>
        </p:blipFill>
        <p:spPr bwMode="auto">
          <a:xfrm>
            <a:off x="3071802" y="1000108"/>
            <a:ext cx="292895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Внеурочная деятельность</a:t>
            </a:r>
            <a:endParaRPr lang="ru-RU" dirty="0"/>
          </a:p>
        </p:txBody>
      </p:sp>
      <p:pic>
        <p:nvPicPr>
          <p:cNvPr id="22529" name="Picture 1" descr="C:\Users\TR_6\Desktop\Рабочий стол\Школьный музей\11-08-2022_19-09-52\PHOTO-2022-08-09-14-02-28.jpg"/>
          <p:cNvPicPr>
            <a:picLocks noChangeAspect="1" noChangeArrowheads="1"/>
          </p:cNvPicPr>
          <p:nvPr/>
        </p:nvPicPr>
        <p:blipFill>
          <a:blip r:embed="rId2" cstate="print"/>
          <a:srcRect l="6060" t="1781" r="10606"/>
          <a:stretch>
            <a:fillRect/>
          </a:stretch>
        </p:blipFill>
        <p:spPr bwMode="auto">
          <a:xfrm>
            <a:off x="0" y="1071546"/>
            <a:ext cx="3292418" cy="2585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6273" r="12252"/>
          <a:stretch/>
        </p:blipFill>
        <p:spPr>
          <a:xfrm>
            <a:off x="3428992" y="857232"/>
            <a:ext cx="2320822" cy="243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766" t="10613" r="16304" b="10985"/>
          <a:stretch/>
        </p:blipFill>
        <p:spPr>
          <a:xfrm>
            <a:off x="5404242" y="4143380"/>
            <a:ext cx="3739758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0504"/>
            <a:ext cx="3643306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rcRect r="11557" b="14904"/>
          <a:stretch>
            <a:fillRect/>
          </a:stretch>
        </p:blipFill>
        <p:spPr>
          <a:xfrm>
            <a:off x="5857852" y="1142984"/>
            <a:ext cx="328614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A12A5A0-B41B-5B9B-F3B4-4E917CABB93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28349" t="12774"/>
          <a:stretch>
            <a:fillRect/>
          </a:stretch>
        </p:blipFill>
        <p:spPr>
          <a:xfrm>
            <a:off x="3500430" y="3571876"/>
            <a:ext cx="2143140" cy="2609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</a:rPr>
              <a:t>Материально-техническая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база школы</a:t>
            </a:r>
            <a:endParaRPr lang="ru-RU" dirty="0"/>
          </a:p>
        </p:txBody>
      </p:sp>
      <p:pic>
        <p:nvPicPr>
          <p:cNvPr id="21505" name="Picture 1" descr="C:\Users\TR_6\Desktop\ФОТО\IMG_4293.JPG"/>
          <p:cNvPicPr>
            <a:picLocks noChangeAspect="1" noChangeArrowheads="1"/>
          </p:cNvPicPr>
          <p:nvPr/>
        </p:nvPicPr>
        <p:blipFill>
          <a:blip r:embed="rId2" cstate="print"/>
          <a:srcRect l="6250" t="8333"/>
          <a:stretch>
            <a:fillRect/>
          </a:stretch>
        </p:blipFill>
        <p:spPr bwMode="auto">
          <a:xfrm>
            <a:off x="0" y="4429133"/>
            <a:ext cx="3214666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TR_6\Desktop\ФОТО\IMG_3678.jpg"/>
          <p:cNvPicPr>
            <a:picLocks noChangeAspect="1" noChangeArrowheads="1"/>
          </p:cNvPicPr>
          <p:nvPr/>
        </p:nvPicPr>
        <p:blipFill>
          <a:blip r:embed="rId3" cstate="print"/>
          <a:srcRect t="13400" r="22662"/>
          <a:stretch>
            <a:fillRect/>
          </a:stretch>
        </p:blipFill>
        <p:spPr bwMode="auto">
          <a:xfrm>
            <a:off x="3000364" y="1428736"/>
            <a:ext cx="307183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Users\TR_6\Desktop\ФОТО\IMG_4301.JPG"/>
          <p:cNvPicPr>
            <a:picLocks noChangeAspect="1" noChangeArrowheads="1"/>
          </p:cNvPicPr>
          <p:nvPr/>
        </p:nvPicPr>
        <p:blipFill>
          <a:blip r:embed="rId4"/>
          <a:srcRect l="5769" r="44449" b="12819"/>
          <a:stretch>
            <a:fillRect/>
          </a:stretch>
        </p:blipFill>
        <p:spPr bwMode="auto">
          <a:xfrm>
            <a:off x="3286116" y="4429108"/>
            <a:ext cx="200026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Выступление Коллегия 09.11.2021\navigator_v_rmkakh_nacproekta.gif"/>
          <p:cNvPicPr>
            <a:picLocks noChangeAspect="1" noChangeArrowheads="1"/>
          </p:cNvPicPr>
          <p:nvPr/>
        </p:nvPicPr>
        <p:blipFill>
          <a:blip r:embed="rId5"/>
          <a:srcRect l="5214" t="18531" r="52674" b="14598"/>
          <a:stretch>
            <a:fillRect/>
          </a:stretch>
        </p:blipFill>
        <p:spPr bwMode="auto">
          <a:xfrm>
            <a:off x="0" y="0"/>
            <a:ext cx="1428760" cy="115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C:\Users\TR_6\Desktop\ФОТО\PHOTO-2023-01-31-19-59-38.jpg"/>
          <p:cNvPicPr>
            <a:picLocks noChangeAspect="1" noChangeArrowheads="1"/>
          </p:cNvPicPr>
          <p:nvPr/>
        </p:nvPicPr>
        <p:blipFill>
          <a:blip r:embed="rId6"/>
          <a:srcRect l="39552" t="10074" b="40672"/>
          <a:stretch>
            <a:fillRect/>
          </a:stretch>
        </p:blipFill>
        <p:spPr bwMode="auto">
          <a:xfrm>
            <a:off x="5286380" y="4429132"/>
            <a:ext cx="3857620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Users\TR_6\Desktop\ФОТО\attachment.png"/>
          <p:cNvPicPr>
            <a:picLocks noChangeAspect="1" noChangeArrowheads="1"/>
          </p:cNvPicPr>
          <p:nvPr/>
        </p:nvPicPr>
        <p:blipFill>
          <a:blip r:embed="rId7"/>
          <a:srcRect l="25397" r="4762"/>
          <a:stretch>
            <a:fillRect/>
          </a:stretch>
        </p:blipFill>
        <p:spPr bwMode="auto">
          <a:xfrm>
            <a:off x="0" y="1285860"/>
            <a:ext cx="3000364" cy="316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 descr="C:\Users\TR_6\Desktop\ФОТО\IMG_4299.JPG"/>
          <p:cNvPicPr>
            <a:picLocks noChangeAspect="1" noChangeArrowheads="1"/>
          </p:cNvPicPr>
          <p:nvPr/>
        </p:nvPicPr>
        <p:blipFill>
          <a:blip r:embed="rId8"/>
          <a:srcRect l="14844" t="12765" r="18882"/>
          <a:stretch>
            <a:fillRect/>
          </a:stretch>
        </p:blipFill>
        <p:spPr bwMode="auto">
          <a:xfrm>
            <a:off x="6000760" y="1428736"/>
            <a:ext cx="314324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Дополнительное образование</a:t>
            </a:r>
            <a:endParaRPr lang="ru-RU" dirty="0"/>
          </a:p>
        </p:txBody>
      </p:sp>
      <p:pic>
        <p:nvPicPr>
          <p:cNvPr id="20481" name="Picture 1" descr="C:\Users\TR_6\Desktop\ФОТО\PHOTO-2023-01-31-19-55-44.jpg"/>
          <p:cNvPicPr>
            <a:picLocks noChangeAspect="1" noChangeArrowheads="1"/>
          </p:cNvPicPr>
          <p:nvPr/>
        </p:nvPicPr>
        <p:blipFill>
          <a:blip r:embed="rId2"/>
          <a:srcRect t="25882"/>
          <a:stretch>
            <a:fillRect/>
          </a:stretch>
        </p:blipFill>
        <p:spPr bwMode="auto">
          <a:xfrm flipH="1">
            <a:off x="285719" y="1000108"/>
            <a:ext cx="3643338" cy="330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TR_6\Desktop\ФОТО\IMG_4313.JPG"/>
          <p:cNvPicPr>
            <a:picLocks noChangeAspect="1" noChangeArrowheads="1"/>
          </p:cNvPicPr>
          <p:nvPr/>
        </p:nvPicPr>
        <p:blipFill>
          <a:blip r:embed="rId3"/>
          <a:srcRect l="4769" t="18566"/>
          <a:stretch>
            <a:fillRect/>
          </a:stretch>
        </p:blipFill>
        <p:spPr bwMode="auto">
          <a:xfrm>
            <a:off x="4357686" y="928670"/>
            <a:ext cx="4500594" cy="302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TR_6\Desktop\ФОТО\IMG_4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190982"/>
            <a:ext cx="2500298" cy="266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C:\Users\TR_6\Desktop\ФОТО\PHOTO-2023-01-31-19-55-39.jpg"/>
          <p:cNvPicPr>
            <a:picLocks noChangeAspect="1" noChangeArrowheads="1"/>
          </p:cNvPicPr>
          <p:nvPr/>
        </p:nvPicPr>
        <p:blipFill>
          <a:blip r:embed="rId5"/>
          <a:srcRect l="14999" r="11667" b="13332"/>
          <a:stretch>
            <a:fillRect/>
          </a:stretch>
        </p:blipFill>
        <p:spPr bwMode="auto">
          <a:xfrm>
            <a:off x="2357422" y="3286124"/>
            <a:ext cx="3143272" cy="278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TR_6\Desktop\ФОТО\IMG_43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48" y="4205947"/>
            <a:ext cx="3857652" cy="2652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Комплекс мероприятий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86314" y="1142984"/>
            <a:ext cx="4071966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Услуги по содержанию имущества </a:t>
            </a:r>
            <a:r>
              <a:rPr lang="ru-RU" sz="2400" b="1" dirty="0" smtClean="0"/>
              <a:t>–</a:t>
            </a:r>
          </a:p>
          <a:p>
            <a:pPr algn="ctr"/>
            <a:r>
              <a:rPr lang="ru-RU" sz="2400" b="1" dirty="0" smtClean="0"/>
              <a:t> 50 300  рублей</a:t>
            </a:r>
            <a:endParaRPr lang="ru-RU" sz="2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071546"/>
            <a:ext cx="4214842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Противопожарные мероприятия  </a:t>
            </a:r>
            <a:r>
              <a:rPr lang="ru-RU" sz="2400" b="1" dirty="0" smtClean="0"/>
              <a:t>– </a:t>
            </a:r>
          </a:p>
          <a:p>
            <a:pPr algn="ctr"/>
            <a:r>
              <a:rPr lang="ru-RU" sz="2400" b="1" dirty="0" smtClean="0"/>
              <a:t>230 800 рублей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786058"/>
            <a:ext cx="4143404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300">
              <a:defRPr/>
            </a:pPr>
            <a:r>
              <a:rPr lang="ru-RU" sz="2800" b="1" dirty="0" smtClean="0"/>
              <a:t>Подготовка к отопительному сезону – 40 000 рублей 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7752" y="4572008"/>
            <a:ext cx="4000528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Установка спортивной площадки -</a:t>
            </a:r>
            <a:r>
              <a:rPr lang="ru-RU" sz="2800" dirty="0" smtClean="0"/>
              <a:t> </a:t>
            </a:r>
            <a:r>
              <a:rPr lang="ru-RU" sz="2800" b="1" dirty="0" smtClean="0"/>
              <a:t>304 524,79 рублей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4572008"/>
            <a:ext cx="4143404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Установка освещения  Аллеи - 463 242, 86 рублей</a:t>
            </a:r>
            <a:endParaRPr lang="ru-RU" sz="28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183</Words>
  <Application>Microsoft Office PowerPoint</Application>
  <PresentationFormat>Экран (4:3)</PresentationFormat>
  <Paragraphs>38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  <vt:lpstr>Переход  на обновлённые ФГОС</vt:lpstr>
      <vt:lpstr>Углублённое изучение отдельных предметов</vt:lpstr>
      <vt:lpstr>Кадровый потенциал</vt:lpstr>
      <vt:lpstr>Кадровый потенциал</vt:lpstr>
      <vt:lpstr>Внеурочная деятельность</vt:lpstr>
      <vt:lpstr>Материально-техническая база школы</vt:lpstr>
      <vt:lpstr>Дополнительное образование</vt:lpstr>
      <vt:lpstr>Комплекс мероприятий</vt:lpstr>
      <vt:lpstr>Меры социальной поддержки</vt:lpstr>
      <vt:lpstr>Муниципальное бюджетное общеобразовательное учреждение средняя общеобразовательная школа №2 сельского поселения «Село Хурба» Комсомольского муниципального района Хабаровского края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подготовке  МБОУ СОШ № 2  сельского поселения «Село Хурба»   к новому 2023/2024 учебному году</dc:title>
  <dc:creator>TR_6</dc:creator>
  <cp:lastModifiedBy>Maxim</cp:lastModifiedBy>
  <cp:revision>55</cp:revision>
  <dcterms:created xsi:type="dcterms:W3CDTF">2023-05-01T05:52:50Z</dcterms:created>
  <dcterms:modified xsi:type="dcterms:W3CDTF">2023-05-10T11:55:23Z</dcterms:modified>
</cp:coreProperties>
</file>