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70" r:id="rId6"/>
    <p:sldId id="271" r:id="rId7"/>
    <p:sldId id="262" r:id="rId8"/>
    <p:sldId id="267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2" autoAdjust="0"/>
    <p:restoredTop sz="94660"/>
  </p:normalViewPr>
  <p:slideViewPr>
    <p:cSldViewPr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0" y="2776500"/>
            <a:ext cx="10868980" cy="1305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МБОУ СШ № 3 </a:t>
            </a:r>
            <a:br>
              <a:rPr lang="ru-RU" dirty="0" smtClean="0"/>
            </a:br>
            <a:r>
              <a:rPr lang="ru-RU" dirty="0" smtClean="0"/>
              <a:t>имени А. И. Томилина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0" y="369000"/>
            <a:ext cx="1890000" cy="189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000" y="4766421"/>
            <a:ext cx="2070000" cy="20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84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Местные красоты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6507" y="1399751"/>
            <a:ext cx="3579493" cy="2386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761" y="1395449"/>
            <a:ext cx="3576000" cy="238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000" y="1383863"/>
            <a:ext cx="4261302" cy="2386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373" y="3764474"/>
            <a:ext cx="5355893" cy="4016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302" y="3764474"/>
            <a:ext cx="5715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26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062D2-87BA-47CB-AA8D-848BE686EE02}"/>
              </a:ext>
            </a:extLst>
          </p:cNvPr>
          <p:cNvSpPr txBox="1"/>
          <p:nvPr/>
        </p:nvSpPr>
        <p:spPr>
          <a:xfrm>
            <a:off x="4275181" y="3204000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1"/>
                </a:solidFill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xmlns="" val="23664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школе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000" y="2034000"/>
            <a:ext cx="5070600" cy="4097963"/>
          </a:xfrm>
        </p:spPr>
        <p:txBody>
          <a:bodyPr>
            <a:normAutofit/>
          </a:bodyPr>
          <a:lstStyle/>
          <a:p>
            <a:r>
              <a:rPr lang="ru-RU" dirty="0" smtClean="0"/>
              <a:t>Адрес: Хабаровский край,       г. Советская Гавань,                 ул. Киевская, д. 2</a:t>
            </a:r>
          </a:p>
          <a:p>
            <a:r>
              <a:rPr lang="ru-RU" dirty="0" smtClean="0"/>
              <a:t>Основана в 1965 году</a:t>
            </a:r>
          </a:p>
          <a:p>
            <a:r>
              <a:rPr lang="ru-RU" dirty="0" smtClean="0"/>
              <a:t>Названа в честь первого директора – Томилина Алексея Ивановича</a:t>
            </a:r>
            <a:endParaRPr lang="en-US" dirty="0"/>
          </a:p>
          <a:p>
            <a:r>
              <a:rPr lang="ru-RU" dirty="0" smtClean="0"/>
              <a:t>Находится в центре города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93701"/>
            <a:ext cx="3936000" cy="2676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524" y="3490614"/>
            <a:ext cx="2609850" cy="289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6075" y="6399000"/>
            <a:ext cx="2336325" cy="45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Томилин А. И.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275" y="1494754"/>
            <a:ext cx="18899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99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Обучающиеся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00" y="2034000"/>
            <a:ext cx="10830600" cy="409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школе обучается 672 ученика</a:t>
            </a:r>
          </a:p>
          <a:p>
            <a:pPr marL="0" indent="0" algn="ctr">
              <a:buNone/>
            </a:pPr>
            <a:r>
              <a:rPr lang="ru-RU" dirty="0" smtClean="0"/>
              <a:t>26 классов</a:t>
            </a:r>
          </a:p>
          <a:p>
            <a:pPr marL="0" indent="0" algn="ctr">
              <a:buNone/>
            </a:pPr>
            <a:r>
              <a:rPr lang="ru-RU" dirty="0" smtClean="0"/>
              <a:t>1 ступень – 280 человек</a:t>
            </a:r>
          </a:p>
          <a:p>
            <a:pPr marL="0" indent="0" algn="ctr">
              <a:buNone/>
            </a:pPr>
            <a:r>
              <a:rPr lang="ru-RU" dirty="0" smtClean="0"/>
              <a:t>2 ступень – 314 человек</a:t>
            </a:r>
          </a:p>
          <a:p>
            <a:pPr marL="0" indent="0" algn="ctr">
              <a:buNone/>
            </a:pPr>
            <a:r>
              <a:rPr lang="ru-RU" dirty="0" smtClean="0"/>
              <a:t>3 ступень – 78 человек</a:t>
            </a:r>
            <a:endParaRPr lang="ru-RU" dirty="0"/>
          </a:p>
        </p:txBody>
      </p:sp>
      <p:pic>
        <p:nvPicPr>
          <p:cNvPr id="9" name="Рисунок 8" descr="IMG-20211115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0182" y="4786322"/>
            <a:ext cx="2571736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23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Педагогический коллектив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00" y="2034000"/>
            <a:ext cx="10830600" cy="409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школе работает 41 педагог</a:t>
            </a:r>
          </a:p>
          <a:p>
            <a:pPr marL="0" indent="0" algn="ctr">
              <a:buNone/>
            </a:pPr>
            <a:r>
              <a:rPr lang="ru-RU" dirty="0" smtClean="0"/>
              <a:t>Первая и высшая категории – 21 человек</a:t>
            </a:r>
          </a:p>
          <a:p>
            <a:pPr marL="0" indent="0" algn="ctr">
              <a:buNone/>
            </a:pPr>
            <a:r>
              <a:rPr lang="ru-RU" dirty="0" smtClean="0"/>
              <a:t>Почетные работники образования – 4 человека</a:t>
            </a:r>
          </a:p>
          <a:p>
            <a:pPr marL="0" indent="0" algn="ctr">
              <a:buNone/>
            </a:pPr>
            <a:r>
              <a:rPr lang="ru-RU" dirty="0" smtClean="0"/>
              <a:t>14 молодых педагогов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Дружный коллектив </a:t>
            </a:r>
            <a:r>
              <a:rPr lang="ru-RU" dirty="0"/>
              <a:t>единомышленников, где каждый имеет возможности для самовыражения, выбора оптимальных форм и методов обучения и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7195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Материально-техническое оснащение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00" y="2034000"/>
            <a:ext cx="10830600" cy="409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Наша школа – это </a:t>
            </a:r>
            <a:r>
              <a:rPr lang="ru-RU" dirty="0" smtClean="0"/>
              <a:t>26 </a:t>
            </a:r>
            <a:r>
              <a:rPr lang="ru-RU" dirty="0"/>
              <a:t>оборудованных кабинетов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 </a:t>
            </a:r>
            <a:r>
              <a:rPr lang="ru-RU" dirty="0"/>
              <a:t>компьютерных класса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Спортивный зал</a:t>
            </a:r>
          </a:p>
          <a:p>
            <a:pPr marL="0" indent="0" algn="ctr">
              <a:buNone/>
            </a:pPr>
            <a:r>
              <a:rPr lang="ru-RU" dirty="0" smtClean="0"/>
              <a:t>Столовая </a:t>
            </a:r>
          </a:p>
          <a:p>
            <a:pPr marL="0" indent="0" algn="ctr">
              <a:buNone/>
            </a:pPr>
            <a:r>
              <a:rPr lang="ru-RU" dirty="0" smtClean="0"/>
              <a:t>ИБЦ</a:t>
            </a:r>
          </a:p>
          <a:p>
            <a:pPr marL="0" indent="0" algn="ctr">
              <a:buNone/>
            </a:pPr>
            <a:r>
              <a:rPr lang="ru-RU" dirty="0" smtClean="0"/>
              <a:t>Медкабинет</a:t>
            </a:r>
          </a:p>
          <a:p>
            <a:pPr marL="0" indent="0" algn="ctr">
              <a:buNone/>
            </a:pPr>
            <a:r>
              <a:rPr lang="ru-RU" dirty="0" smtClean="0"/>
              <a:t>Центр цифрового и гуманитарного профилей «Точка Роста»</a:t>
            </a:r>
          </a:p>
          <a:p>
            <a:pPr marL="0" indent="0" algn="ctr">
              <a:buNone/>
            </a:pPr>
            <a:r>
              <a:rPr lang="ru-RU" dirty="0" smtClean="0"/>
              <a:t>Спортивная площадка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6000" y="2709000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529000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80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00" y="2034000"/>
            <a:ext cx="10830600" cy="409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ш</a:t>
            </a:r>
            <a:r>
              <a:rPr lang="ru-RU" dirty="0" smtClean="0"/>
              <a:t>коле реализуется КИТН – комплекс инженерно-технологической направленности</a:t>
            </a:r>
          </a:p>
          <a:p>
            <a:pPr marL="0" indent="0" algn="ctr">
              <a:buNone/>
            </a:pPr>
            <a:r>
              <a:rPr lang="ru-RU" dirty="0" smtClean="0"/>
              <a:t>Инновационная площадка - «Одаренные дети»</a:t>
            </a:r>
          </a:p>
          <a:p>
            <a:pPr marL="0" indent="0" algn="ctr">
              <a:buNone/>
            </a:pPr>
            <a:r>
              <a:rPr lang="ru-RU" dirty="0" smtClean="0"/>
              <a:t>Кадетское образование – классы МЧС</a:t>
            </a:r>
          </a:p>
          <a:p>
            <a:pPr marL="0" indent="0" algn="ctr">
              <a:buNone/>
            </a:pPr>
            <a:r>
              <a:rPr lang="ru-RU" dirty="0" err="1" smtClean="0"/>
              <a:t>Стажировочная</a:t>
            </a:r>
            <a:r>
              <a:rPr lang="ru-RU" dirty="0" smtClean="0"/>
              <a:t> площадка – «Наставничество»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9900" y="4419000"/>
            <a:ext cx="3405000" cy="25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0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Вакансии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4B455DB-31CF-468F-B776-540D0C2511DD}"/>
              </a:ext>
            </a:extLst>
          </p:cNvPr>
          <p:cNvGrpSpPr/>
          <p:nvPr/>
        </p:nvGrpSpPr>
        <p:grpSpPr>
          <a:xfrm>
            <a:off x="336000" y="1707159"/>
            <a:ext cx="2513765" cy="3476841"/>
            <a:chOff x="72235" y="2124000"/>
            <a:chExt cx="2838689" cy="392625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56D178A-C4B7-471A-ACED-656113FE97B5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56913D4E-2F66-4552-95AA-645DA848E79E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01A00187-5FA2-4A0F-B131-FAAD086A9982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xmlns="" id="{E7FF43F5-FDA9-4E7B-A86B-31C471D6952E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:a16="http://schemas.microsoft.com/office/drawing/2014/main" xmlns="" id="{0442ED5B-9D24-4B60-8FE6-AA500355F7AD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4C81F1-1A4E-44E9-9CBC-2242AC8BF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795" y="4372373"/>
            <a:ext cx="630001" cy="630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FAFCC3-7E59-4F69-BE55-992A761C3462}"/>
              </a:ext>
            </a:extLst>
          </p:cNvPr>
          <p:cNvSpPr/>
          <p:nvPr/>
        </p:nvSpPr>
        <p:spPr>
          <a:xfrm>
            <a:off x="600372" y="2247962"/>
            <a:ext cx="2026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Учитель физики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0423C4-BC4A-4E53-9789-BE87F6C9359D}"/>
              </a:ext>
            </a:extLst>
          </p:cNvPr>
          <p:cNvSpPr/>
          <p:nvPr/>
        </p:nvSpPr>
        <p:spPr>
          <a:xfrm>
            <a:off x="3327601" y="1707159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90514F-0932-4078-B368-38D91A30EFBB}"/>
              </a:ext>
            </a:extLst>
          </p:cNvPr>
          <p:cNvSpPr/>
          <p:nvPr/>
        </p:nvSpPr>
        <p:spPr>
          <a:xfrm>
            <a:off x="3606546" y="1986103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873D33E4-22A2-4A45-BF2C-8809654A9A34}"/>
              </a:ext>
            </a:extLst>
          </p:cNvPr>
          <p:cNvSpPr/>
          <p:nvPr/>
        </p:nvSpPr>
        <p:spPr>
          <a:xfrm>
            <a:off x="3764310" y="3849052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xmlns="" id="{A27FAC6A-A25B-4ABC-A5A5-AD84F81680F3}"/>
              </a:ext>
            </a:extLst>
          </p:cNvPr>
          <p:cNvSpPr/>
          <p:nvPr/>
        </p:nvSpPr>
        <p:spPr>
          <a:xfrm rot="16200000" flipH="1">
            <a:off x="3281955" y="4701643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xmlns="" id="{210BB2F7-643F-48D6-98F4-B7451BC01BB4}"/>
              </a:ext>
            </a:extLst>
          </p:cNvPr>
          <p:cNvSpPr/>
          <p:nvPr/>
        </p:nvSpPr>
        <p:spPr>
          <a:xfrm rot="16200000" flipH="1" flipV="1">
            <a:off x="5076803" y="4701645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BABC60C-1E28-43E7-8B5F-91CBB2559A62}"/>
              </a:ext>
            </a:extLst>
          </p:cNvPr>
          <p:cNvSpPr/>
          <p:nvPr/>
        </p:nvSpPr>
        <p:spPr>
          <a:xfrm>
            <a:off x="3591973" y="2247962"/>
            <a:ext cx="2026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Учителя технологии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CD95EE3-977E-4959-BFDB-3A0C0BEFF18F}"/>
              </a:ext>
            </a:extLst>
          </p:cNvPr>
          <p:cNvGrpSpPr/>
          <p:nvPr/>
        </p:nvGrpSpPr>
        <p:grpSpPr>
          <a:xfrm>
            <a:off x="6319202" y="1707159"/>
            <a:ext cx="2513765" cy="3476841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73ECCE1-2A15-4967-8C18-7FF579C30A4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xmlns="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FCE623A-4485-465B-A25C-F0C910F05E4C}"/>
              </a:ext>
            </a:extLst>
          </p:cNvPr>
          <p:cNvSpPr/>
          <p:nvPr/>
        </p:nvSpPr>
        <p:spPr>
          <a:xfrm>
            <a:off x="6583574" y="2247962"/>
            <a:ext cx="2026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Учитель географии</a:t>
            </a:r>
            <a:endParaRPr lang="ru-RU" sz="28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28EE4121-25B3-4D5E-AC4C-ED3BAA0E9599}"/>
              </a:ext>
            </a:extLst>
          </p:cNvPr>
          <p:cNvGrpSpPr/>
          <p:nvPr/>
        </p:nvGrpSpPr>
        <p:grpSpPr>
          <a:xfrm>
            <a:off x="9310803" y="1707159"/>
            <a:ext cx="2513765" cy="3476841"/>
            <a:chOff x="72235" y="2124000"/>
            <a:chExt cx="2838689" cy="392625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C5D16EA6-3C30-4A2D-AD1C-32A6B4B8831F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BF538725-4E02-46D2-9EF2-09B6D7A1F2C0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2EA5C19C-0D73-468F-AF5F-25F9A492B670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945591-C999-430F-99B1-4C3742D3B8AB}"/>
              </a:ext>
            </a:extLst>
          </p:cNvPr>
          <p:cNvSpPr/>
          <p:nvPr/>
        </p:nvSpPr>
        <p:spPr>
          <a:xfrm>
            <a:off x="9575175" y="2247962"/>
            <a:ext cx="2026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Учителя начальных классов</a:t>
            </a:r>
            <a:endParaRPr lang="ru-RU" sz="28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267851" y="4336040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7259452" y="4336040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10273599" y="4372374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08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Заработная плата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1951923"/>
            <a:ext cx="3330000" cy="3467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 30 тыс. руб. </a:t>
            </a:r>
          </a:p>
          <a:p>
            <a:pPr marL="0" indent="0">
              <a:buNone/>
            </a:pPr>
            <a:r>
              <a:rPr lang="ru-RU" dirty="0" smtClean="0"/>
              <a:t>Доплата молодому специалисту – 35% + 10% от оклада</a:t>
            </a:r>
          </a:p>
          <a:p>
            <a:pPr marL="0" indent="0">
              <a:buNone/>
            </a:pPr>
            <a:r>
              <a:rPr lang="ru-RU" dirty="0" smtClean="0"/>
              <a:t>Стимулирующие выплаты от 10% от оклада</a:t>
            </a:r>
            <a:endParaRPr lang="en-US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536800" y="1975975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Нагрузка – от 18 часов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Дополнительно -часы внеурочной деятельности и дополнительного образования</a:t>
            </a:r>
            <a:endParaRPr lang="en-US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1944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Жилье – 2-х комнатная муниципальная квартира на 2 учителей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Аренда квартир – в среднем 10 тыс. руб. (50% компенсируется)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00" y="1854000"/>
            <a:ext cx="5220000" cy="3915000"/>
          </a:xfrm>
        </p:spPr>
        <p:txBody>
          <a:bodyPr>
            <a:normAutofit/>
          </a:bodyPr>
          <a:lstStyle/>
          <a:p>
            <a:r>
              <a:rPr lang="ru-RU" dirty="0" smtClean="0"/>
              <a:t>Директор школы – Балагуров Алексей Александрович</a:t>
            </a:r>
            <a:endParaRPr lang="en-US" dirty="0"/>
          </a:p>
          <a:p>
            <a:r>
              <a:rPr lang="ru-RU" dirty="0" smtClean="0"/>
              <a:t>+7 (42138) 4-43-57, 4-43-56, 4-43-55</a:t>
            </a:r>
          </a:p>
          <a:p>
            <a:r>
              <a:rPr lang="ru-RU" dirty="0" smtClean="0"/>
              <a:t>+79098490185</a:t>
            </a:r>
          </a:p>
          <a:p>
            <a:r>
              <a:rPr lang="en-US" dirty="0" smtClean="0"/>
              <a:t>svg_mou_sosh3@mail.ru</a:t>
            </a:r>
            <a:endParaRPr lang="ru-RU" dirty="0"/>
          </a:p>
          <a:p>
            <a:r>
              <a:rPr lang="en-US" dirty="0"/>
              <a:t>https://mou-svg3.ippk.ru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 smtClean="0"/>
              <a:t>@svgschool3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00" y="1764000"/>
            <a:ext cx="1889924" cy="1889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6001" y="4099003"/>
            <a:ext cx="1894998" cy="18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430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269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МБОУ СШ № 3  имени А. И. Томилина</vt:lpstr>
      <vt:lpstr>О школе</vt:lpstr>
      <vt:lpstr>Обучающиеся</vt:lpstr>
      <vt:lpstr>Педагогический коллектив</vt:lpstr>
      <vt:lpstr>Материально-техническое оснащение</vt:lpstr>
      <vt:lpstr>Инновационная деятельность</vt:lpstr>
      <vt:lpstr>Вакансии</vt:lpstr>
      <vt:lpstr>Заработная плата</vt:lpstr>
      <vt:lpstr>Контакты</vt:lpstr>
      <vt:lpstr>Местные красоты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МБОУ СШ № 3 имени А. и. Томилина</cp:lastModifiedBy>
  <cp:revision>43</cp:revision>
  <dcterms:created xsi:type="dcterms:W3CDTF">2020-07-05T17:04:43Z</dcterms:created>
  <dcterms:modified xsi:type="dcterms:W3CDTF">2022-02-28T02:20:56Z</dcterms:modified>
</cp:coreProperties>
</file>