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8" r:id="rId4"/>
    <p:sldId id="276" r:id="rId5"/>
    <p:sldId id="304" r:id="rId6"/>
    <p:sldId id="305" r:id="rId7"/>
    <p:sldId id="284" r:id="rId8"/>
    <p:sldId id="283" r:id="rId9"/>
    <p:sldId id="282" r:id="rId10"/>
    <p:sldId id="281" r:id="rId11"/>
    <p:sldId id="289" r:id="rId12"/>
    <p:sldId id="280" r:id="rId13"/>
    <p:sldId id="286" r:id="rId14"/>
    <p:sldId id="303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99"/>
    <a:srgbClr val="33CC33"/>
    <a:srgbClr val="00CC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>
      <p:cViewPr varScale="1">
        <p:scale>
          <a:sx n="65" d="100"/>
          <a:sy n="65" d="100"/>
        </p:scale>
        <p:origin x="-15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B851A-C6F0-45FB-A71D-A201F7FF7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F4F3-7D7A-4C37-B9A7-BBD46E7CE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8589-FB9A-4958-9C10-470F1A395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1D927-7D88-485D-95AA-94C4A6469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A3DBB-32E2-4464-8A0F-1F012B54D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96EC-E149-4C49-82F4-29FCD8E74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1DC67-3E5A-47AE-BE7F-8749297F3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4C439-9C27-42B2-BB53-7851B02E9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0F2E3-AD21-4C0E-8A5A-60DD85579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431B4-8715-4C37-9125-6694E2665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0B00-A587-4826-B7DB-CE3B2C297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5D88C68-16E4-483B-A42B-44192ACDB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8" descr="P20207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334000" cy="40005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0" y="4084638"/>
            <a:ext cx="8915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  <a:latin typeface="Times New Roman" pitchFamily="18" charset="0"/>
              </a:rPr>
              <a:t>МУНИЦИПАЛЬНОЕ БЮДЖЕТНОЕ ОБЩЕОБРАЗОВАТЕЛЬНОЕ УЧЕРЕЖДЕНИЕ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0099"/>
                </a:solidFill>
                <a:latin typeface="Times New Roman" pitchFamily="18" charset="0"/>
              </a:rPr>
              <a:t>СРЕДНЯЯ ОБЩЕОБРАЗОВАТЕЛЬНАЯ ШКОЛА №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81200" y="304800"/>
            <a:ext cx="594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Новый год</a:t>
            </a:r>
          </a:p>
        </p:txBody>
      </p:sp>
      <p:pic>
        <p:nvPicPr>
          <p:cNvPr id="16388" name="Picture 4" descr="PC2905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410200" cy="405765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6389" name="Picture 6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0"/>
            <a:ext cx="20113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PC2905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P20206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05200" cy="2628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412" name="Picture 4" descr="P20206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0"/>
            <a:ext cx="3581400" cy="2686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413" name="Picture 6" descr="P20206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81200"/>
            <a:ext cx="36576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414" name="Picture 11" descr="D:\Света Злобина 1\Documents\фото\учителя н. шк\P1010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386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D:\Света Злобина 1\Documents\фото\учителя н. шк\P1010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P20207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55575"/>
            <a:ext cx="3328987" cy="24971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6" name="Рисунок 7" descr="C:\Users\Света\Desktop\2 а 2012 - 2013\праздник осени сентябрь 2012\SAM_1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36576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8" descr="C:\Users\Света\Desktop\2 а 2012 - 2013\праздник осени сентябрь 2012\SAM_1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9" descr="C:\Users\Света\Desktop\2 а 2012 - 2013\после урока труда сентябрь 2012\SAM_1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886200"/>
            <a:ext cx="36576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j03433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9450" y="4114800"/>
            <a:ext cx="2114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7" descr="C:\Users\Светлана\Pictures\фото\3а 2013 - 2014 г\SAM_27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8363" y="2057400"/>
            <a:ext cx="291623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WordArt 5"/>
          <p:cNvSpPr>
            <a:spLocks noChangeArrowheads="1" noChangeShapeType="1"/>
          </p:cNvSpPr>
          <p:nvPr/>
        </p:nvSpPr>
        <p:spPr bwMode="auto">
          <a:xfrm>
            <a:off x="468313" y="260350"/>
            <a:ext cx="7848600" cy="2808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Психолого-педагогическое</a:t>
            </a:r>
          </a:p>
          <a:p>
            <a:pPr algn="ctr"/>
            <a:r>
              <a:rPr lang="ru-RU" sz="20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сопровождение</a:t>
            </a:r>
          </a:p>
          <a:p>
            <a:pPr algn="ctr"/>
            <a:r>
              <a:rPr lang="ru-RU" sz="20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учебного процесса </a:t>
            </a:r>
          </a:p>
          <a:p>
            <a:pPr algn="ctr"/>
            <a:r>
              <a:rPr lang="ru-RU" sz="20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в начальной школе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257800" y="3581400"/>
            <a:ext cx="288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Школьный психолог</a:t>
            </a:r>
            <a:br>
              <a:rPr lang="ru-RU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Грызенкова С.В.</a:t>
            </a:r>
          </a:p>
        </p:txBody>
      </p:sp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352800"/>
            <a:ext cx="2447925" cy="30289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462" name="Picture 8" descr="j03433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648200"/>
            <a:ext cx="1592263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1143000"/>
            <a:ext cx="807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>
                <a:solidFill>
                  <a:srgbClr val="0000FF"/>
                </a:solidFill>
                <a:latin typeface="Times New Roman" pitchFamily="18" charset="0"/>
              </a:rPr>
              <a:t>Добро  пожаловать в нашу школу!</a:t>
            </a:r>
          </a:p>
        </p:txBody>
      </p:sp>
      <p:pic>
        <p:nvPicPr>
          <p:cNvPr id="26628" name="Picture 7" descr="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286000"/>
            <a:ext cx="4572000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95600" y="0"/>
            <a:ext cx="6248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itchFamily="18" charset="0"/>
              </a:rPr>
              <a:t>МБОУ</a:t>
            </a: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itchFamily="18" charset="0"/>
              </a:rPr>
              <a:t>СРЕДНЯЯ ОБЩЕОБРАЗОВАТЕЛЬНАЯ</a:t>
            </a: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itchFamily="18" charset="0"/>
              </a:rPr>
              <a:t> ШКОЛА № 6</a:t>
            </a: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itchFamily="18" charset="0"/>
              </a:rPr>
              <a:t>н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</a:rPr>
              <a:t>аходится в центре поселка Чегдомын</a:t>
            </a:r>
            <a:endParaRPr lang="ru-RU" sz="2400" b="1" i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076" name="Picture 5" descr="P20207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14600" cy="188595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905000" y="22860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Нам требуются учитель английского языка, истории</a:t>
            </a:r>
            <a:endParaRPr lang="ru-RU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0" y="2971801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</a:rPr>
              <a:t>Социальные гарантии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0" y="4687888"/>
            <a:ext cx="73914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- 35% - надбавка молодому специалисту в течение 3-х лет;</a:t>
            </a:r>
          </a:p>
          <a:p>
            <a:pPr marL="342900" indent="-342900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- 50 % - районный коэффициент;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коммунальные услуги;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50 % - северный коэффициент (зарабатывается);</a:t>
            </a:r>
          </a:p>
          <a:p>
            <a:pPr marL="342900" indent="-342900">
              <a:buFontTx/>
              <a:buChar char="-"/>
            </a:pP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</a:rPr>
              <a:t>н</a:t>
            </a:r>
            <a:r>
              <a:rPr lang="ru-RU" b="1" dirty="0" err="1" smtClean="0">
                <a:solidFill>
                  <a:srgbClr val="0000FF"/>
                </a:solidFill>
                <a:latin typeface="Times New Roman" pitchFamily="18" charset="0"/>
              </a:rPr>
              <a:t>айм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 жилья  оплачивается.</a:t>
            </a:r>
            <a:endParaRPr lang="ru-RU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algn="ctr">
              <a:spcBef>
                <a:spcPct val="50000"/>
              </a:spcBef>
            </a:pPr>
            <a:endParaRPr lang="ru-RU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80" name="Picture 11" descr="4957641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267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0" descr="CA6385I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24200"/>
            <a:ext cx="19812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9" descr="C:\Users\Света\Desktop\2 а 2012 - 2013\откр. урок 2 15.12.12\уровняем чаши вес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2819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Заголовок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Современное оборудование помогает постигать основы науки</a:t>
            </a:r>
          </a:p>
        </p:txBody>
      </p:sp>
      <p:pic>
        <p:nvPicPr>
          <p:cNvPr id="9222" name="Рисунок 11" descr="D:\Света Злобина 1\Documents\фото\ученики\пятый набор\мы работаем\SAM_0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4478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12" descr="D:\Света Злобина 1\Documents\фото\ученики\пятый набор\откр. урок 2\SAM_14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343400"/>
            <a:ext cx="3171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Рисунок 13" descr="D:\Света Злобина 1\Documents\фото\ученики\пятый набор\Проращиваем семена\SAM_2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3434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r>
              <a:rPr lang="ru-RU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Наши ученики участвуют в школьном и районном Научном обществе учащихся </a:t>
            </a:r>
          </a:p>
        </p:txBody>
      </p:sp>
      <p:sp>
        <p:nvSpPr>
          <p:cNvPr id="10244" name="Содержимое 7"/>
          <p:cNvSpPr>
            <a:spLocks noGrp="1"/>
          </p:cNvSpPr>
          <p:nvPr>
            <p:ph idx="1"/>
          </p:nvPr>
        </p:nvSpPr>
        <p:spPr>
          <a:xfrm>
            <a:off x="76200" y="1524000"/>
            <a:ext cx="5943600" cy="1905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Ученики самостоятельно проводят исследования.</a:t>
            </a:r>
          </a:p>
          <a:p>
            <a:pPr algn="just">
              <a:buFontTx/>
              <a:buNone/>
            </a:pP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Затем результаты своей работы представляют на</a:t>
            </a:r>
          </a:p>
          <a:p>
            <a:pPr algn="just">
              <a:buFontTx/>
              <a:buNone/>
            </a:pPr>
            <a:r>
              <a:rPr lang="ru-RU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научной конференции. Учимся сами и учим других!</a:t>
            </a:r>
          </a:p>
        </p:txBody>
      </p:sp>
      <p:pic>
        <p:nvPicPr>
          <p:cNvPr id="10245" name="Рисунок 9" descr="C:\Users\Света\Desktop\2 а 2012 - 2013\Школьное научное общество\SAM_2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0"/>
            <a:ext cx="28257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7" descr="D:\для О. Я\SAM_0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143000"/>
            <a:ext cx="31623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8" descr="D:\для О. Я\SAM_09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895600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9" descr="D:\для О. Я\SAM_14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572000"/>
            <a:ext cx="28860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Наши ученики участвуют в жизни района и посёлка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524000"/>
            <a:ext cx="3657600" cy="8382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по станциям «Войди в лес другом»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2667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810000"/>
            <a:ext cx="26320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6324600"/>
            <a:ext cx="3962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музее заповедника «</a:t>
            </a:r>
            <a:r>
              <a:rPr lang="ru-R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Буреинский</a:t>
            </a:r>
            <a:r>
              <a:rPr lang="ru-R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6248400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районном краеведческом музее</a:t>
            </a:r>
          </a:p>
        </p:txBody>
      </p:sp>
      <p:pic>
        <p:nvPicPr>
          <p:cNvPr id="11273" name="Рисунок 11" descr="D:\Света Злобина 1\Documents\фото\ученики\пятый набор\День защитников Отечества. Районные соревнования\SAM_1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590800"/>
            <a:ext cx="257651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76600" y="4419600"/>
            <a:ext cx="2819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Районные соревнования, посвящённые Дню защитника Отечества</a:t>
            </a:r>
          </a:p>
        </p:txBody>
      </p:sp>
      <p:pic>
        <p:nvPicPr>
          <p:cNvPr id="11275" name="Рисунок 13" descr="C:\Users\Светлана\Pictures\фото\3а 2013 - 2014 г\SAM_27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833438"/>
            <a:ext cx="289560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Рисунок 14" descr="C:\Users\Светлана\Pictures\фото\3а 2013 - 2014 г\SAM_27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675" y="833438"/>
            <a:ext cx="2549525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3429000" cy="53340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Наши награды</a:t>
            </a:r>
          </a:p>
        </p:txBody>
      </p:sp>
      <p:sp>
        <p:nvSpPr>
          <p:cNvPr id="12292" name="Содержимое 2"/>
          <p:cNvSpPr>
            <a:spLocks noGrp="1"/>
          </p:cNvSpPr>
          <p:nvPr>
            <p:ph idx="1"/>
          </p:nvPr>
        </p:nvSpPr>
        <p:spPr>
          <a:xfrm>
            <a:off x="381000" y="5562600"/>
            <a:ext cx="8229600" cy="11430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smtClean="0"/>
              <a:t>	</a:t>
            </a:r>
            <a:r>
              <a:rPr lang="ru-RU" sz="2000" smtClean="0">
                <a:solidFill>
                  <a:srgbClr val="0000FF"/>
                </a:solidFill>
              </a:rPr>
              <a:t>Наши ученики являются победителями и призёрами Всероссийских Интернет-олимпиад, районных предметных олимпиад.</a:t>
            </a:r>
          </a:p>
        </p:txBody>
      </p:sp>
      <p:pic>
        <p:nvPicPr>
          <p:cNvPr id="12293" name="Рисунок 4" descr="C:\Users\Света\Desktop\2 а 2012 - 2013\вот какие мы молодцы!\SAM_1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4288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5" descr="C:\Users\Света\Desktop\2 а 2012 - 2013\вот какие мы молодцы!\SAM_1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488" y="85725"/>
            <a:ext cx="26431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10" descr="C:\Users\Светлана\Pictures\фото\2 А 2012 - 2013 ГГ\2 А награждения\SAM_2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685800"/>
            <a:ext cx="27479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11" descr="C:\Users\Светлана\Pictures\фото\2 А 2012 - 2013 ГГ\2 А награждения\SAM_2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2150" y="3733800"/>
            <a:ext cx="2557463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Рисунок 13" descr="E:\Documents\Documents\работа\для портфолио\грамоты\грамоты\Отсканировано 17.01.2013 17-13 (9)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4903">
            <a:off x="7131050" y="3422650"/>
            <a:ext cx="166528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Рисунок 14" descr="E:\Documents\Documents\работа\для портфолио\грамоты\детские грамоты\IMG_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7325" y="3319463"/>
            <a:ext cx="15906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15" descr="E:\Documents\Documents\работа\для портфолио\грамоты\грамоты\2 а\Отсканировано 26.11.2012 17-47 (2)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88408">
            <a:off x="288925" y="3467100"/>
            <a:ext cx="15621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Рисунок 16" descr="E:\Documents\Documents\работа\для портфолио\грамоты\грамоты\гончарук\Отсканировано 30.11.2012 12-29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124200"/>
            <a:ext cx="1495425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62000" y="2286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Традиции школы</a:t>
            </a:r>
          </a:p>
        </p:txBody>
      </p:sp>
      <p:pic>
        <p:nvPicPr>
          <p:cNvPr id="13316" name="Picture 4" descr="PA0803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PA0703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838200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" y="11747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выборы</a:t>
            </a:r>
          </a:p>
        </p:txBody>
      </p:sp>
      <p:pic>
        <p:nvPicPr>
          <p:cNvPr id="13319" name="Picture 7" descr="SPI172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"/>
            <a:ext cx="22098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8" descr="D:\Света Злобина 1\Documents\фото\ученики\четвертый набор\Новая папка\SAM_08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91000"/>
            <a:ext cx="2833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179388" y="3200400"/>
            <a:ext cx="4495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Почётный караул у памятника Герою Советского Союза Зои Космодемьянской</a:t>
            </a:r>
          </a:p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Торжественная линейка на День Победы</a:t>
            </a:r>
          </a:p>
        </p:txBody>
      </p:sp>
      <p:pic>
        <p:nvPicPr>
          <p:cNvPr id="13322" name="Рисунок 10" descr="C:\Users\Света\Desktop\2 а 2012 - 2013\Неделя английского языка\SAM_16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970213"/>
            <a:ext cx="284638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5715000" y="5089525"/>
            <a:ext cx="360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Предметные недели: </a:t>
            </a:r>
          </a:p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неделя английского языка</a:t>
            </a:r>
          </a:p>
        </p:txBody>
      </p:sp>
      <p:pic>
        <p:nvPicPr>
          <p:cNvPr id="13324" name="Рисунок 11" descr="C:\Users\Светлана\Pictures\фото\день победы. линейка\SAM_21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55950" y="4195763"/>
            <a:ext cx="2830513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3441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21"/>
          <p:cNvPicPr>
            <a:picLocks noChangeAspect="1" noChangeArrowheads="1"/>
          </p:cNvPicPr>
          <p:nvPr/>
        </p:nvPicPr>
        <p:blipFill>
          <a:blip r:embed="rId5" cstate="print"/>
          <a:srcRect r="3947" b="8511"/>
          <a:stretch>
            <a:fillRect/>
          </a:stretch>
        </p:blipFill>
        <p:spPr bwMode="auto">
          <a:xfrm>
            <a:off x="3352800" y="2743200"/>
            <a:ext cx="28463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295400" y="6096000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FF"/>
                </a:solidFill>
                <a:latin typeface="Times New Roman" pitchFamily="18" charset="0"/>
              </a:rPr>
              <a:t>Творческие работы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295400" y="53340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День матери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mile7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PC190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5213"/>
            <a:ext cx="2743200" cy="20574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90488" y="55563"/>
            <a:ext cx="4419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</a:rPr>
              <a:t> </a:t>
            </a:r>
            <a:r>
              <a:rPr lang="ru-RU" sz="2000" b="1">
                <a:solidFill>
                  <a:srgbClr val="0000FF"/>
                </a:solidFill>
                <a:latin typeface="Times New Roman" pitchFamily="18" charset="0"/>
              </a:rPr>
              <a:t>Торжественное вручение </a:t>
            </a:r>
          </a:p>
          <a:p>
            <a:pPr algn="ctr"/>
            <a:r>
              <a:rPr lang="ru-RU" sz="2000" b="1">
                <a:solidFill>
                  <a:srgbClr val="0000FF"/>
                </a:solidFill>
                <a:latin typeface="Times New Roman" pitchFamily="18" charset="0"/>
              </a:rPr>
              <a:t>паспорта гражданина РФ</a:t>
            </a:r>
          </a:p>
        </p:txBody>
      </p:sp>
      <p:pic>
        <p:nvPicPr>
          <p:cNvPr id="15365" name="Picture 5" descr="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6750" y="1203325"/>
            <a:ext cx="2730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0" y="347027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Посвящение в первоклассники пятиклассниками</a:t>
            </a:r>
          </a:p>
        </p:txBody>
      </p:sp>
      <p:pic>
        <p:nvPicPr>
          <p:cNvPr id="15367" name="Рисунок 6" descr="D:\Света Злобина 1\Documents\фото\ученики\пятый набор\1А 2011\посвящение в ученики\SAM_0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2672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7" descr="D:\Света Злобина 1\Documents\фото\ученики\пятый набор\1А 2011\посвящение в читатели\SAM_09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343400"/>
            <a:ext cx="36290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5486400" y="3881438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Посвящение в читатели</a:t>
            </a:r>
          </a:p>
        </p:txBody>
      </p:sp>
      <p:pic>
        <p:nvPicPr>
          <p:cNvPr id="15370" name="Рисунок 9" descr="C:\Users\Светлана\Pictures\фото\9 кл. выпускной 2013 г\SAM_23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5850" y="828675"/>
            <a:ext cx="227488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TextBox 1"/>
          <p:cNvSpPr txBox="1">
            <a:spLocks noChangeArrowheads="1"/>
          </p:cNvSpPr>
          <p:nvPr/>
        </p:nvSpPr>
        <p:spPr bwMode="auto">
          <a:xfrm>
            <a:off x="5334000" y="117475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Посадка растений выпускниками школы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99FF9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CAFFC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99FF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AFF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189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Оформление по умолчанию</vt:lpstr>
      <vt:lpstr>Слайд 1</vt:lpstr>
      <vt:lpstr>Слайд 2</vt:lpstr>
      <vt:lpstr>Современное оборудование помогает постигать основы науки</vt:lpstr>
      <vt:lpstr>Наши ученики участвуют в школьном и районном Научном обществе учащихся </vt:lpstr>
      <vt:lpstr>Наши ученики участвуют в жизни района и посёлка</vt:lpstr>
      <vt:lpstr>Наши награды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Лена</cp:lastModifiedBy>
  <cp:revision>36</cp:revision>
  <cp:lastPrinted>1601-01-01T00:00:00Z</cp:lastPrinted>
  <dcterms:created xsi:type="dcterms:W3CDTF">1601-01-01T00:00:00Z</dcterms:created>
  <dcterms:modified xsi:type="dcterms:W3CDTF">2015-02-12T00:31:04Z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