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Средний стиль 2 - акцент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638B1855-1B75-4FBE-930C-398BA8C253C6}" styleName="Стиль из темы 2 - акцент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A488322-F2BA-4B5B-9748-0D474271808F}" styleName="Средний стиль 3 - акцент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6E25E649-3F16-4E02-A733-19D2CDBF48F0}" styleName="Средний стиль 3 - акцент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5BE263C-DBD7-4A20-BB59-AAB30ACAA65A}" styleName="Средний стиль 3 - акцент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08FB837D-C827-4EFA-A057-4D05807E0F7C}" styleName="Стиль из темы 1 - акцент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68D230F3-CF80-4859-8CE7-A43EE81993B5}" styleName="Светлый стиль 1 - акцент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16D9F66E-5EB9-4882-86FB-DCBF35E3C3E4}" styleName="Средний стиль 4 - акцент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E8B1032C-EA38-4F05-BA0D-38AFFFC7BED3}" styleName="Светлый стиль 3 - акцент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3" d="100"/>
          <a:sy n="83" d="100"/>
        </p:scale>
        <p:origin x="-450"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Заголовок 28"/>
          <p:cNvSpPr>
            <a:spLocks noGrp="1"/>
          </p:cNvSpPr>
          <p:nvPr>
            <p:ph type="ctrTitle"/>
          </p:nvPr>
        </p:nvSpPr>
        <p:spPr>
          <a:xfrm>
            <a:off x="381000" y="4853411"/>
            <a:ext cx="8458200" cy="1222375"/>
          </a:xfrm>
        </p:spPr>
        <p:txBody>
          <a:bodyPr anchor="t"/>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16" name="Дата 15"/>
          <p:cNvSpPr>
            <a:spLocks noGrp="1"/>
          </p:cNvSpPr>
          <p:nvPr>
            <p:ph type="dt" sz="half" idx="10"/>
          </p:nvPr>
        </p:nvSpPr>
        <p:spPr/>
        <p:txBody>
          <a:bodyPr/>
          <a:lstStyle/>
          <a:p>
            <a:fld id="{5B106E36-FD25-4E2D-B0AA-010F637433A0}" type="datetimeFigureOut">
              <a:rPr lang="ru-RU" smtClean="0"/>
              <a:pPr/>
              <a:t>30.05.2013</a:t>
            </a:fld>
            <a:endParaRPr lang="ru-RU"/>
          </a:p>
        </p:txBody>
      </p:sp>
      <p:sp>
        <p:nvSpPr>
          <p:cNvPr id="2" name="Нижний колонтитул 1"/>
          <p:cNvSpPr>
            <a:spLocks noGrp="1"/>
          </p:cNvSpPr>
          <p:nvPr>
            <p:ph type="ftr" sz="quarter" idx="11"/>
          </p:nvPr>
        </p:nvSpPr>
        <p:spPr/>
        <p:txBody>
          <a:bodyPr/>
          <a:lstStyle/>
          <a:p>
            <a:endParaRPr lang="ru-RU"/>
          </a:p>
        </p:txBody>
      </p:sp>
      <p:sp>
        <p:nvSpPr>
          <p:cNvPr id="15" name="Номер слайда 14"/>
          <p:cNvSpPr>
            <a:spLocks noGrp="1"/>
          </p:cNvSpPr>
          <p:nvPr>
            <p:ph type="sldNum" sz="quarter" idx="12"/>
          </p:nvPr>
        </p:nvSpPr>
        <p:spPr>
          <a:xfrm>
            <a:off x="8229600" y="6473952"/>
            <a:ext cx="758952" cy="246888"/>
          </a:xfrm>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30.05.2013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549276"/>
            <a:ext cx="18288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549276"/>
            <a:ext cx="62484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30.05.2013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2" name="Заголовок 21"/>
          <p:cNvSpPr>
            <a:spLocks noGrp="1"/>
          </p:cNvSpPr>
          <p:nvPr>
            <p:ph type="title"/>
          </p:nvPr>
        </p:nvSpPr>
        <p:spPr/>
        <p:txBody>
          <a:bodyPr/>
          <a:lstStyle/>
          <a:p>
            <a:r>
              <a:rPr kumimoji="0" lang="ru-RU" smtClean="0"/>
              <a:t>Образец заголовка</a:t>
            </a:r>
            <a:endParaRPr kumimoji="0" lang="en-US"/>
          </a:p>
        </p:txBody>
      </p:sp>
      <p:sp>
        <p:nvSpPr>
          <p:cNvPr id="27" name="Содержимое 26"/>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5B106E36-FD25-4E2D-B0AA-010F637433A0}" type="datetimeFigureOut">
              <a:rPr lang="ru-RU" smtClean="0"/>
              <a:pPr/>
              <a:t>30.05.2013</a:t>
            </a:fld>
            <a:endParaRPr lang="ru-RU"/>
          </a:p>
        </p:txBody>
      </p:sp>
      <p:sp>
        <p:nvSpPr>
          <p:cNvPr id="19" name="Нижний колонтитул 18"/>
          <p:cNvSpPr>
            <a:spLocks noGrp="1"/>
          </p:cNvSpPr>
          <p:nvPr>
            <p:ph type="ftr" sz="quarter" idx="11"/>
          </p:nvPr>
        </p:nvSpPr>
        <p:spPr>
          <a:xfrm>
            <a:off x="3581400" y="76200"/>
            <a:ext cx="2895600" cy="288925"/>
          </a:xfrm>
        </p:spPr>
        <p:txBody>
          <a:bodyPr/>
          <a:lstStyle/>
          <a:p>
            <a:endParaRPr lang="ru-RU"/>
          </a:p>
        </p:txBody>
      </p:sp>
      <p:sp>
        <p:nvSpPr>
          <p:cNvPr id="16" name="Номер слайда 15"/>
          <p:cNvSpPr>
            <a:spLocks noGrp="1"/>
          </p:cNvSpPr>
          <p:nvPr>
            <p:ph type="sldNum" sz="quarter" idx="12"/>
          </p:nvPr>
        </p:nvSpPr>
        <p:spPr>
          <a:xfrm>
            <a:off x="8229600" y="6473952"/>
            <a:ext cx="758952" cy="246888"/>
          </a:xfrm>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Текст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19" name="Дата 18"/>
          <p:cNvSpPr>
            <a:spLocks noGrp="1"/>
          </p:cNvSpPr>
          <p:nvPr>
            <p:ph type="dt" sz="half" idx="10"/>
          </p:nvPr>
        </p:nvSpPr>
        <p:spPr/>
        <p:txBody>
          <a:bodyPr/>
          <a:lstStyle/>
          <a:p>
            <a:fld id="{5B106E36-FD25-4E2D-B0AA-010F637433A0}" type="datetimeFigureOut">
              <a:rPr lang="ru-RU" smtClean="0"/>
              <a:pPr/>
              <a:t>30.05.2013</a:t>
            </a:fld>
            <a:endParaRPr lang="ru-RU"/>
          </a:p>
        </p:txBody>
      </p:sp>
      <p:sp>
        <p:nvSpPr>
          <p:cNvPr id="11" name="Нижний колонтитул 10"/>
          <p:cNvSpPr>
            <a:spLocks noGrp="1"/>
          </p:cNvSpPr>
          <p:nvPr>
            <p:ph type="ftr" sz="quarter" idx="11"/>
          </p:nvPr>
        </p:nvSpPr>
        <p:spPr/>
        <p:txBody>
          <a:bodyPr/>
          <a:lstStyle/>
          <a:p>
            <a:endParaRPr lang="ru-RU"/>
          </a:p>
        </p:txBody>
      </p:sp>
      <p:sp>
        <p:nvSpPr>
          <p:cNvPr id="16" name="Номер слайда 15"/>
          <p:cNvSpPr>
            <a:spLocks noGrp="1"/>
          </p:cNvSpPr>
          <p:nvPr>
            <p:ph type="sldNum" sz="quarter" idx="12"/>
          </p:nvPr>
        </p:nvSpPr>
        <p:spPr/>
        <p:txBody>
          <a:bodyPr/>
          <a:lstStyle/>
          <a:p>
            <a:fld id="{725C68B6-61C2-468F-89AB-4B9F7531AA68}" type="slidenum">
              <a:rPr lang="ru-RU" smtClean="0"/>
              <a:pPr/>
              <a:t>‹#›</a:t>
            </a:fld>
            <a:endParaRPr lang="ru-RU"/>
          </a:p>
        </p:txBody>
      </p:sp>
      <p:sp>
        <p:nvSpPr>
          <p:cNvPr id="8" name="Заголовок 7"/>
          <p:cNvSpPr>
            <a:spLocks noGrp="1"/>
          </p:cNvSpPr>
          <p:nvPr>
            <p:ph type="title"/>
          </p:nvPr>
        </p:nvSpPr>
        <p:spPr>
          <a:xfrm>
            <a:off x="180475" y="2947085"/>
            <a:ext cx="8686800" cy="1184825"/>
          </a:xfrm>
        </p:spPr>
        <p:txBody>
          <a:bodyPr rtlCol="0" anchor="t"/>
          <a:lstStyle>
            <a:lvl1pPr algn="r">
              <a:defRPr/>
            </a:lvl1pPr>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0" name="Заголовок 1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4" name="Содержимое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0"/>
          </p:nvPr>
        </p:nvSpPr>
        <p:spPr/>
        <p:txBody>
          <a:bodyPr/>
          <a:lstStyle/>
          <a:p>
            <a:fld id="{5B106E36-FD25-4E2D-B0AA-010F637433A0}" type="datetimeFigureOut">
              <a:rPr lang="ru-RU" smtClean="0"/>
              <a:pPr/>
              <a:t>30.05.2013</a:t>
            </a:fld>
            <a:endParaRPr lang="ru-RU"/>
          </a:p>
        </p:txBody>
      </p:sp>
      <p:sp>
        <p:nvSpPr>
          <p:cNvPr id="10" name="Нижний колонтитул 9"/>
          <p:cNvSpPr>
            <a:spLocks noGrp="1"/>
          </p:cNvSpPr>
          <p:nvPr>
            <p:ph type="ftr" sz="quarter" idx="11"/>
          </p:nvPr>
        </p:nvSpPr>
        <p:spPr/>
        <p:txBody>
          <a:bodyPr/>
          <a:lstStyle/>
          <a:p>
            <a:endParaRPr lang="ru-RU"/>
          </a:p>
        </p:txBody>
      </p:sp>
      <p:sp>
        <p:nvSpPr>
          <p:cNvPr id="31" name="Номер слайда 30"/>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9" name="Заголовок 28"/>
          <p:cNvSpPr>
            <a:spLocks noGrp="1"/>
          </p:cNvSpPr>
          <p:nvPr>
            <p:ph type="title"/>
          </p:nvPr>
        </p:nvSpPr>
        <p:spPr>
          <a:xfrm>
            <a:off x="304800" y="5410200"/>
            <a:ext cx="8610600" cy="882650"/>
          </a:xfrm>
        </p:spPr>
        <p:txBody>
          <a:bodyPr anchor="ctr"/>
          <a:lstStyle>
            <a:lvl1pPr>
              <a:defRPr/>
            </a:lvl1pPr>
          </a:lstStyle>
          <a:p>
            <a:r>
              <a:rPr kumimoji="0" lang="ru-RU" smtClean="0"/>
              <a:t>Образец заголовка</a:t>
            </a:r>
            <a:endParaRPr kumimoji="0" lang="en-US"/>
          </a:p>
        </p:txBody>
      </p:sp>
      <p:sp>
        <p:nvSpPr>
          <p:cNvPr id="13" name="Текст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25" name="Текст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Содержимое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8" name="Содержимое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0" name="Дата 9"/>
          <p:cNvSpPr>
            <a:spLocks noGrp="1"/>
          </p:cNvSpPr>
          <p:nvPr>
            <p:ph type="dt" sz="half" idx="10"/>
          </p:nvPr>
        </p:nvSpPr>
        <p:spPr/>
        <p:txBody>
          <a:bodyPr/>
          <a:lstStyle/>
          <a:p>
            <a:fld id="{5B106E36-FD25-4E2D-B0AA-010F637433A0}" type="datetimeFigureOut">
              <a:rPr lang="ru-RU" smtClean="0"/>
              <a:pPr/>
              <a:t>30.05.2013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229600" y="6477000"/>
            <a:ext cx="762000" cy="246888"/>
          </a:xfrm>
        </p:spPr>
        <p:txBody>
          <a:bodyPr/>
          <a:lstStyle/>
          <a:p>
            <a:fld id="{725C68B6-61C2-468F-89AB-4B9F7531AA68}" type="slidenum">
              <a:rPr lang="ru-RU" smtClean="0"/>
              <a:pPr/>
              <a:t>‹#›</a:t>
            </a:fld>
            <a:endParaRPr lang="ru-RU"/>
          </a:p>
        </p:txBody>
      </p:sp>
      <p:sp>
        <p:nvSpPr>
          <p:cNvPr id="11" name="Прямая соединительная линия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0" name="Заголовок 2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2" name="Дата 11"/>
          <p:cNvSpPr>
            <a:spLocks noGrp="1"/>
          </p:cNvSpPr>
          <p:nvPr>
            <p:ph type="dt" sz="half" idx="10"/>
          </p:nvPr>
        </p:nvSpPr>
        <p:spPr/>
        <p:txBody>
          <a:bodyPr/>
          <a:lstStyle/>
          <a:p>
            <a:fld id="{5B106E36-FD25-4E2D-B0AA-010F637433A0}" type="datetimeFigureOut">
              <a:rPr lang="ru-RU" smtClean="0"/>
              <a:pPr/>
              <a:t>30.05.2013</a:t>
            </a:fld>
            <a:endParaRPr lang="ru-RU"/>
          </a:p>
        </p:txBody>
      </p:sp>
      <p:sp>
        <p:nvSpPr>
          <p:cNvPr id="21" name="Нижний колонтитул 20"/>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5B106E36-FD25-4E2D-B0AA-010F637433A0}" type="datetimeFigureOut">
              <a:rPr lang="ru-RU" smtClean="0"/>
              <a:pPr/>
              <a:t>30.05.2013</a:t>
            </a:fld>
            <a:endParaRPr lang="ru-RU"/>
          </a:p>
        </p:txBody>
      </p:sp>
      <p:sp>
        <p:nvSpPr>
          <p:cNvPr id="24" name="Нижний колонтитул 23"/>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Прямая соединительная линия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Заголовок 11"/>
          <p:cNvSpPr>
            <a:spLocks noGrp="1"/>
          </p:cNvSpPr>
          <p:nvPr>
            <p:ph type="title"/>
          </p:nvPr>
        </p:nvSpPr>
        <p:spPr>
          <a:xfrm>
            <a:off x="457200" y="5486400"/>
            <a:ext cx="8458200" cy="520700"/>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14" name="Содержимое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5B106E36-FD25-4E2D-B0AA-010F637433A0}" type="datetimeFigureOut">
              <a:rPr lang="ru-RU" smtClean="0"/>
              <a:pPr/>
              <a:t>30.05.2013</a:t>
            </a:fld>
            <a:endParaRPr lang="ru-RU"/>
          </a:p>
        </p:txBody>
      </p:sp>
      <p:sp>
        <p:nvSpPr>
          <p:cNvPr id="29" name="Нижний колонтитул 28"/>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3" name="Рисунок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ru-RU" smtClean="0"/>
              <a:t>Вставка рисунка</a:t>
            </a:r>
            <a:endParaRPr kumimoji="0" lang="en-US" dirty="0"/>
          </a:p>
        </p:txBody>
      </p:sp>
      <p:sp>
        <p:nvSpPr>
          <p:cNvPr id="7" name="Дата 6"/>
          <p:cNvSpPr>
            <a:spLocks noGrp="1"/>
          </p:cNvSpPr>
          <p:nvPr>
            <p:ph type="dt" sz="half" idx="10"/>
          </p:nvPr>
        </p:nvSpPr>
        <p:spPr/>
        <p:txBody>
          <a:bodyPr/>
          <a:lstStyle/>
          <a:p>
            <a:fld id="{5B106E36-FD25-4E2D-B0AA-010F637433A0}" type="datetimeFigureOut">
              <a:rPr lang="ru-RU" smtClean="0"/>
              <a:pPr/>
              <a:t>30.05.2013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31" name="Номер слайда 30"/>
          <p:cNvSpPr>
            <a:spLocks noGrp="1"/>
          </p:cNvSpPr>
          <p:nvPr>
            <p:ph type="sldNum" sz="quarter" idx="12"/>
          </p:nvPr>
        </p:nvSpPr>
        <p:spPr/>
        <p:txBody>
          <a:bodyPr/>
          <a:lstStyle/>
          <a:p>
            <a:fld id="{725C68B6-61C2-468F-89AB-4B9F7531AA68}" type="slidenum">
              <a:rPr lang="ru-RU" smtClean="0"/>
              <a:pPr/>
              <a:t>‹#›</a:t>
            </a:fld>
            <a:endParaRPr lang="ru-RU"/>
          </a:p>
        </p:txBody>
      </p:sp>
      <p:sp>
        <p:nvSpPr>
          <p:cNvPr id="17" name="Заголовок 16"/>
          <p:cNvSpPr>
            <a:spLocks noGrp="1"/>
          </p:cNvSpPr>
          <p:nvPr>
            <p:ph type="title"/>
          </p:nvPr>
        </p:nvSpPr>
        <p:spPr>
          <a:xfrm>
            <a:off x="381000" y="4993760"/>
            <a:ext cx="5867400" cy="522288"/>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Текст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1" name="Дата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5B106E36-FD25-4E2D-B0AA-010F637433A0}" type="datetimeFigureOut">
              <a:rPr lang="ru-RU" smtClean="0"/>
              <a:pPr/>
              <a:t>30.05.2013</a:t>
            </a:fld>
            <a:endParaRPr lang="ru-RU"/>
          </a:p>
        </p:txBody>
      </p:sp>
      <p:sp>
        <p:nvSpPr>
          <p:cNvPr id="28" name="Нижний колонтитул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ru-RU"/>
          </a:p>
        </p:txBody>
      </p:sp>
      <p:sp>
        <p:nvSpPr>
          <p:cNvPr id="5" name="Номер слайда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725C68B6-61C2-468F-89AB-4B9F7531AA68}" type="slidenum">
              <a:rPr lang="ru-RU" smtClean="0"/>
              <a:pPr/>
              <a:t>‹#›</a:t>
            </a:fld>
            <a:endParaRPr lang="ru-RU"/>
          </a:p>
        </p:txBody>
      </p:sp>
      <p:sp>
        <p:nvSpPr>
          <p:cNvPr id="10" name="Заголовок 9"/>
          <p:cNvSpPr>
            <a:spLocks noGrp="1"/>
          </p:cNvSpPr>
          <p:nvPr>
            <p:ph type="title"/>
          </p:nvPr>
        </p:nvSpPr>
        <p:spPr>
          <a:xfrm>
            <a:off x="304800" y="457200"/>
            <a:ext cx="8686800" cy="838200"/>
          </a:xfrm>
          <a:prstGeom prst="rect">
            <a:avLst/>
          </a:prstGeom>
        </p:spPr>
        <p:txBody>
          <a:bodyPr vert="horz" anchor="ctr">
            <a:normAutofit/>
          </a:bodyPr>
          <a:lstStyle/>
          <a:p>
            <a:r>
              <a:rPr kumimoji="0" lang="ru-RU" smtClean="0"/>
              <a:t>Образец заголовка</a:t>
            </a:r>
            <a:endParaRPr kumimoji="0" lang="en-US"/>
          </a:p>
        </p:txBody>
      </p:sp>
      <p:sp>
        <p:nvSpPr>
          <p:cNvPr id="9" name="Прямая соединительная линия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ая соединительная линия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928794" y="142852"/>
            <a:ext cx="5243522" cy="814392"/>
          </a:xfrm>
        </p:spPr>
        <p:txBody>
          <a:bodyPr>
            <a:noAutofit/>
          </a:bodyPr>
          <a:lstStyle/>
          <a:p>
            <a:pPr algn="ctr"/>
            <a:r>
              <a:rPr lang="ru-RU" sz="3500" dirty="0" smtClean="0"/>
              <a:t>Презентация на тему: «Стихийные бедствия»</a:t>
            </a:r>
            <a:endParaRPr lang="ru-RU" sz="3500" dirty="0"/>
          </a:p>
        </p:txBody>
      </p:sp>
      <p:sp>
        <p:nvSpPr>
          <p:cNvPr id="3" name="Подзаголовок 2"/>
          <p:cNvSpPr>
            <a:spLocks noGrp="1"/>
          </p:cNvSpPr>
          <p:nvPr>
            <p:ph type="subTitle" idx="1"/>
          </p:nvPr>
        </p:nvSpPr>
        <p:spPr>
          <a:xfrm>
            <a:off x="5214942" y="4286256"/>
            <a:ext cx="3624258" cy="1571636"/>
          </a:xfrm>
        </p:spPr>
        <p:txBody>
          <a:bodyPr>
            <a:normAutofit/>
          </a:bodyPr>
          <a:lstStyle/>
          <a:p>
            <a:r>
              <a:rPr lang="ru-RU" sz="2000" dirty="0" smtClean="0">
                <a:latin typeface="a_AssuanNr" pitchFamily="18" charset="-52"/>
              </a:rPr>
              <a:t>Выполнила: </a:t>
            </a:r>
            <a:r>
              <a:rPr lang="ru-RU" sz="2000" dirty="0" err="1" smtClean="0">
                <a:latin typeface="a_AssuanNr" pitchFamily="18" charset="-52"/>
              </a:rPr>
              <a:t>Щербинина</a:t>
            </a:r>
            <a:r>
              <a:rPr lang="ru-RU" sz="2000" dirty="0" smtClean="0">
                <a:latin typeface="a_AssuanNr" pitchFamily="18" charset="-52"/>
              </a:rPr>
              <a:t> А.П.</a:t>
            </a:r>
          </a:p>
          <a:p>
            <a:r>
              <a:rPr lang="ru-RU" sz="2000" dirty="0" smtClean="0">
                <a:latin typeface="a_AssuanNr" pitchFamily="18" charset="-52"/>
              </a:rPr>
              <a:t>Группа: Пол-22 </a:t>
            </a:r>
          </a:p>
          <a:p>
            <a:pPr algn="r"/>
            <a:endParaRPr lang="ru-RU" dirty="0"/>
          </a:p>
        </p:txBody>
      </p:sp>
      <p:pic>
        <p:nvPicPr>
          <p:cNvPr id="4" name="Рисунок 3" descr="1659879.jpg"/>
          <p:cNvPicPr>
            <a:picLocks noChangeAspect="1"/>
          </p:cNvPicPr>
          <p:nvPr/>
        </p:nvPicPr>
        <p:blipFill>
          <a:blip r:embed="rId2"/>
          <a:stretch>
            <a:fillRect/>
          </a:stretch>
        </p:blipFill>
        <p:spPr>
          <a:xfrm>
            <a:off x="0" y="1714488"/>
            <a:ext cx="4857757" cy="3643318"/>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t>Классификация пожаров</a:t>
            </a:r>
            <a:br>
              <a:rPr lang="ru-RU" b="1" dirty="0" smtClean="0"/>
            </a:br>
            <a:endParaRPr lang="ru-RU" dirty="0"/>
          </a:p>
        </p:txBody>
      </p:sp>
      <p:sp>
        <p:nvSpPr>
          <p:cNvPr id="3" name="Содержимое 2"/>
          <p:cNvSpPr>
            <a:spLocks noGrp="1"/>
          </p:cNvSpPr>
          <p:nvPr>
            <p:ph idx="1"/>
          </p:nvPr>
        </p:nvSpPr>
        <p:spPr>
          <a:xfrm>
            <a:off x="214282" y="1214422"/>
            <a:ext cx="8777318" cy="5429288"/>
          </a:xfrm>
        </p:spPr>
        <p:txBody>
          <a:bodyPr>
            <a:normAutofit/>
          </a:bodyPr>
          <a:lstStyle/>
          <a:p>
            <a:pPr>
              <a:buNone/>
            </a:pPr>
            <a:r>
              <a:rPr lang="ru-RU" sz="1400" b="1" dirty="0" smtClean="0"/>
              <a:t>Показатели силы пожара:</a:t>
            </a:r>
          </a:p>
          <a:p>
            <a:pPr>
              <a:buNone/>
            </a:pPr>
            <a:endParaRPr lang="ru-RU" sz="1400" b="1" dirty="0" smtClean="0"/>
          </a:p>
          <a:p>
            <a:pPr>
              <a:buNone/>
            </a:pPr>
            <a:endParaRPr lang="ru-RU" sz="1400" b="1" dirty="0"/>
          </a:p>
        </p:txBody>
      </p:sp>
      <p:graphicFrame>
        <p:nvGraphicFramePr>
          <p:cNvPr id="4" name="Таблица 3"/>
          <p:cNvGraphicFramePr>
            <a:graphicFrameLocks noGrp="1"/>
          </p:cNvGraphicFramePr>
          <p:nvPr/>
        </p:nvGraphicFramePr>
        <p:xfrm>
          <a:off x="2786052" y="1142985"/>
          <a:ext cx="6357948" cy="5720296"/>
        </p:xfrm>
        <a:graphic>
          <a:graphicData uri="http://schemas.openxmlformats.org/drawingml/2006/table">
            <a:tbl>
              <a:tblPr firstRow="1" bandRow="1">
                <a:tableStyleId>{E8B1032C-EA38-4F05-BA0D-38AFFFC7BED3}</a:tableStyleId>
              </a:tblPr>
              <a:tblGrid>
                <a:gridCol w="1785948"/>
                <a:gridCol w="1393026"/>
                <a:gridCol w="1589487"/>
                <a:gridCol w="1589487"/>
              </a:tblGrid>
              <a:tr h="364978">
                <a:tc rowSpan="2">
                  <a:txBody>
                    <a:bodyPr/>
                    <a:lstStyle/>
                    <a:p>
                      <a:r>
                        <a:rPr lang="ru-RU" dirty="0" smtClean="0"/>
                        <a:t>Параметры пожара</a:t>
                      </a:r>
                      <a:endParaRPr lang="ru-RU" dirty="0"/>
                    </a:p>
                  </a:txBody>
                  <a:tcPr/>
                </a:tc>
                <a:tc gridSpan="3">
                  <a:txBody>
                    <a:bodyPr/>
                    <a:lstStyle/>
                    <a:p>
                      <a:r>
                        <a:rPr lang="ru-RU" dirty="0" smtClean="0"/>
                        <a:t>Значение показателей</a:t>
                      </a:r>
                      <a:r>
                        <a:rPr lang="ru-RU" baseline="0" dirty="0" smtClean="0"/>
                        <a:t> силы пожара</a:t>
                      </a:r>
                      <a:endParaRPr lang="ru-RU" dirty="0"/>
                    </a:p>
                  </a:txBody>
                  <a:tcPr/>
                </a:tc>
                <a:tc hMerge="1">
                  <a:txBody>
                    <a:bodyPr/>
                    <a:lstStyle/>
                    <a:p>
                      <a:endParaRPr lang="ru-RU"/>
                    </a:p>
                  </a:txBody>
                  <a:tcPr/>
                </a:tc>
                <a:tc hMerge="1">
                  <a:txBody>
                    <a:bodyPr/>
                    <a:lstStyle/>
                    <a:p>
                      <a:endParaRPr lang="ru-RU"/>
                    </a:p>
                  </a:txBody>
                  <a:tcPr/>
                </a:tc>
              </a:tr>
              <a:tr h="364978">
                <a:tc vMerge="1">
                  <a:txBody>
                    <a:bodyPr/>
                    <a:lstStyle/>
                    <a:p>
                      <a:endParaRPr lang="ru-RU"/>
                    </a:p>
                  </a:txBody>
                  <a:tcPr/>
                </a:tc>
                <a:tc>
                  <a:txBody>
                    <a:bodyPr/>
                    <a:lstStyle/>
                    <a:p>
                      <a:r>
                        <a:rPr lang="ru-RU" dirty="0" smtClean="0"/>
                        <a:t>слабого</a:t>
                      </a:r>
                      <a:endParaRPr lang="ru-RU" dirty="0"/>
                    </a:p>
                  </a:txBody>
                  <a:tcPr/>
                </a:tc>
                <a:tc>
                  <a:txBody>
                    <a:bodyPr/>
                    <a:lstStyle/>
                    <a:p>
                      <a:r>
                        <a:rPr lang="ru-RU" dirty="0" smtClean="0"/>
                        <a:t>среднего</a:t>
                      </a:r>
                      <a:endParaRPr lang="ru-RU" dirty="0"/>
                    </a:p>
                  </a:txBody>
                  <a:tcPr/>
                </a:tc>
                <a:tc>
                  <a:txBody>
                    <a:bodyPr/>
                    <a:lstStyle/>
                    <a:p>
                      <a:r>
                        <a:rPr lang="ru-RU" dirty="0" smtClean="0"/>
                        <a:t>сильного</a:t>
                      </a:r>
                      <a:endParaRPr lang="ru-RU" dirty="0"/>
                    </a:p>
                  </a:txBody>
                  <a:tcPr/>
                </a:tc>
              </a:tr>
              <a:tr h="364978">
                <a:tc gridSpan="4">
                  <a:txBody>
                    <a:bodyPr/>
                    <a:lstStyle/>
                    <a:p>
                      <a:pPr algn="ctr"/>
                      <a:r>
                        <a:rPr lang="ru-RU" dirty="0" smtClean="0"/>
                        <a:t>Низовой</a:t>
                      </a:r>
                      <a:r>
                        <a:rPr lang="ru-RU" baseline="0" dirty="0" smtClean="0"/>
                        <a:t> пожар</a:t>
                      </a:r>
                      <a:endParaRPr lang="ru-RU" dirty="0"/>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1083805">
                <a:tc>
                  <a:txBody>
                    <a:bodyPr/>
                    <a:lstStyle/>
                    <a:p>
                      <a:r>
                        <a:rPr lang="ru-RU" dirty="0" smtClean="0"/>
                        <a:t>Скорость распространения</a:t>
                      </a:r>
                      <a:r>
                        <a:rPr lang="ru-RU" baseline="0" dirty="0" smtClean="0"/>
                        <a:t> огня, м/мин.</a:t>
                      </a:r>
                      <a:endParaRPr lang="ru-RU" dirty="0"/>
                    </a:p>
                  </a:txBody>
                  <a:tcPr/>
                </a:tc>
                <a:tc>
                  <a:txBody>
                    <a:bodyPr/>
                    <a:lstStyle/>
                    <a:p>
                      <a:r>
                        <a:rPr lang="ru-RU" dirty="0" smtClean="0"/>
                        <a:t>До 1</a:t>
                      </a:r>
                      <a:endParaRPr lang="ru-RU" dirty="0"/>
                    </a:p>
                  </a:txBody>
                  <a:tcPr/>
                </a:tc>
                <a:tc>
                  <a:txBody>
                    <a:bodyPr/>
                    <a:lstStyle/>
                    <a:p>
                      <a:r>
                        <a:rPr lang="ru-RU" dirty="0" smtClean="0"/>
                        <a:t>1-3</a:t>
                      </a:r>
                      <a:endParaRPr lang="ru-RU" dirty="0"/>
                    </a:p>
                  </a:txBody>
                  <a:tcPr/>
                </a:tc>
                <a:tc>
                  <a:txBody>
                    <a:bodyPr/>
                    <a:lstStyle/>
                    <a:p>
                      <a:r>
                        <a:rPr lang="ru-RU" dirty="0" smtClean="0"/>
                        <a:t>Более 3</a:t>
                      </a:r>
                      <a:endParaRPr lang="ru-RU" dirty="0"/>
                    </a:p>
                  </a:txBody>
                  <a:tcPr/>
                </a:tc>
              </a:tr>
              <a:tr h="638711">
                <a:tc>
                  <a:txBody>
                    <a:bodyPr/>
                    <a:lstStyle/>
                    <a:p>
                      <a:r>
                        <a:rPr lang="ru-RU" dirty="0" smtClean="0"/>
                        <a:t>Высота пламени, м</a:t>
                      </a:r>
                      <a:endParaRPr lang="ru-RU" dirty="0"/>
                    </a:p>
                  </a:txBody>
                  <a:tcPr/>
                </a:tc>
                <a:tc>
                  <a:txBody>
                    <a:bodyPr/>
                    <a:lstStyle/>
                    <a:p>
                      <a:r>
                        <a:rPr lang="ru-RU" dirty="0" smtClean="0"/>
                        <a:t>До 0,</a:t>
                      </a:r>
                      <a:r>
                        <a:rPr lang="ru-RU" baseline="0" dirty="0" smtClean="0"/>
                        <a:t>5</a:t>
                      </a:r>
                      <a:endParaRPr lang="ru-RU" dirty="0"/>
                    </a:p>
                  </a:txBody>
                  <a:tcPr/>
                </a:tc>
                <a:tc>
                  <a:txBody>
                    <a:bodyPr/>
                    <a:lstStyle/>
                    <a:p>
                      <a:r>
                        <a:rPr lang="ru-RU" dirty="0" smtClean="0"/>
                        <a:t>0,5-1,5</a:t>
                      </a:r>
                      <a:endParaRPr lang="ru-RU" dirty="0"/>
                    </a:p>
                  </a:txBody>
                  <a:tcPr/>
                </a:tc>
                <a:tc>
                  <a:txBody>
                    <a:bodyPr/>
                    <a:lstStyle/>
                    <a:p>
                      <a:r>
                        <a:rPr lang="ru-RU" dirty="0" smtClean="0"/>
                        <a:t>Более 1,5</a:t>
                      </a:r>
                      <a:endParaRPr lang="ru-RU" dirty="0"/>
                    </a:p>
                  </a:txBody>
                  <a:tcPr/>
                </a:tc>
              </a:tr>
              <a:tr h="364978">
                <a:tc gridSpan="4">
                  <a:txBody>
                    <a:bodyPr/>
                    <a:lstStyle/>
                    <a:p>
                      <a:pPr algn="ctr"/>
                      <a:r>
                        <a:rPr lang="ru-RU" dirty="0" smtClean="0"/>
                        <a:t>Верховой пожар</a:t>
                      </a:r>
                      <a:endParaRPr lang="ru-RU" dirty="0"/>
                    </a:p>
                  </a:txBody>
                  <a:tcPr/>
                </a:tc>
                <a:tc hMerge="1">
                  <a:txBody>
                    <a:bodyPr/>
                    <a:lstStyle/>
                    <a:p>
                      <a:endParaRPr lang="ru-RU"/>
                    </a:p>
                  </a:txBody>
                  <a:tcPr/>
                </a:tc>
                <a:tc hMerge="1">
                  <a:txBody>
                    <a:bodyPr/>
                    <a:lstStyle/>
                    <a:p>
                      <a:endParaRPr lang="ru-RU" dirty="0"/>
                    </a:p>
                  </a:txBody>
                  <a:tcPr/>
                </a:tc>
                <a:tc hMerge="1">
                  <a:txBody>
                    <a:bodyPr/>
                    <a:lstStyle/>
                    <a:p>
                      <a:endParaRPr lang="ru-RU"/>
                    </a:p>
                  </a:txBody>
                  <a:tcPr/>
                </a:tc>
              </a:tr>
              <a:tr h="133391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Скорость распространения</a:t>
                      </a:r>
                      <a:r>
                        <a:rPr lang="ru-RU" baseline="0" dirty="0" smtClean="0"/>
                        <a:t> огня, м/мин.</a:t>
                      </a:r>
                      <a:endParaRPr lang="ru-RU" dirty="0" smtClean="0"/>
                    </a:p>
                    <a:p>
                      <a:endParaRPr lang="ru-RU" dirty="0"/>
                    </a:p>
                  </a:txBody>
                  <a:tcPr>
                    <a:lnB w="12700" cap="flat" cmpd="sng" algn="ctr">
                      <a:solidFill>
                        <a:schemeClr val="tx1"/>
                      </a:solidFill>
                      <a:prstDash val="solid"/>
                      <a:round/>
                      <a:headEnd type="none" w="med" len="med"/>
                      <a:tailEnd type="none" w="med" len="med"/>
                    </a:lnB>
                  </a:tcPr>
                </a:tc>
                <a:tc>
                  <a:txBody>
                    <a:bodyPr/>
                    <a:lstStyle/>
                    <a:p>
                      <a:r>
                        <a:rPr lang="ru-RU" dirty="0" smtClean="0"/>
                        <a:t>До 3</a:t>
                      </a:r>
                      <a:endParaRPr lang="ru-RU" dirty="0"/>
                    </a:p>
                  </a:txBody>
                  <a:tcPr>
                    <a:lnB w="12700" cap="flat" cmpd="sng" algn="ctr">
                      <a:solidFill>
                        <a:schemeClr val="tx1"/>
                      </a:solidFill>
                      <a:prstDash val="solid"/>
                      <a:round/>
                      <a:headEnd type="none" w="med" len="med"/>
                      <a:tailEnd type="none" w="med" len="med"/>
                    </a:lnB>
                  </a:tcPr>
                </a:tc>
                <a:tc>
                  <a:txBody>
                    <a:bodyPr/>
                    <a:lstStyle/>
                    <a:p>
                      <a:r>
                        <a:rPr lang="ru-RU" dirty="0" smtClean="0"/>
                        <a:t>3-100</a:t>
                      </a:r>
                      <a:endParaRPr lang="ru-RU" dirty="0"/>
                    </a:p>
                  </a:txBody>
                  <a:tcPr>
                    <a:lnB w="12700" cap="flat" cmpd="sng" algn="ctr">
                      <a:solidFill>
                        <a:schemeClr val="tx1"/>
                      </a:solidFill>
                      <a:prstDash val="solid"/>
                      <a:round/>
                      <a:headEnd type="none" w="med" len="med"/>
                      <a:tailEnd type="none" w="med" len="med"/>
                    </a:lnB>
                  </a:tcPr>
                </a:tc>
                <a:tc>
                  <a:txBody>
                    <a:bodyPr/>
                    <a:lstStyle/>
                    <a:p>
                      <a:r>
                        <a:rPr lang="ru-RU" dirty="0" smtClean="0"/>
                        <a:t>Более 100</a:t>
                      </a:r>
                      <a:endParaRPr lang="ru-RU" dirty="0"/>
                    </a:p>
                  </a:txBody>
                  <a:tcPr>
                    <a:lnB w="12700" cap="flat" cmpd="sng" algn="ctr">
                      <a:solidFill>
                        <a:schemeClr val="tx1"/>
                      </a:solidFill>
                      <a:prstDash val="solid"/>
                      <a:round/>
                      <a:headEnd type="none" w="med" len="med"/>
                      <a:tailEnd type="none" w="med" len="med"/>
                    </a:lnB>
                  </a:tcPr>
                </a:tc>
              </a:tr>
              <a:tr h="364978">
                <a:tc gridSpan="4">
                  <a:txBody>
                    <a:bodyPr/>
                    <a:lstStyle/>
                    <a:p>
                      <a:pPr algn="ctr"/>
                      <a:r>
                        <a:rPr lang="ru-RU" dirty="0" smtClean="0"/>
                        <a:t>Подземный пожар</a:t>
                      </a:r>
                      <a:endParaRPr lang="ru-RU" dirty="0"/>
                    </a:p>
                  </a:txBody>
                  <a:tcPr>
                    <a:lnT w="12700" cap="flat" cmpd="sng" algn="ctr">
                      <a:solidFill>
                        <a:schemeClr val="tx1"/>
                      </a:solidFill>
                      <a:prstDash val="solid"/>
                      <a:round/>
                      <a:headEnd type="none" w="med" len="med"/>
                      <a:tailEnd type="none" w="med" len="med"/>
                    </a:lnT>
                  </a:tcPr>
                </a:tc>
                <a:tc hMerge="1">
                  <a:txBody>
                    <a:bodyPr/>
                    <a:lstStyle/>
                    <a:p>
                      <a:endParaRPr lang="ru-RU"/>
                    </a:p>
                  </a:txBody>
                  <a:tcPr/>
                </a:tc>
                <a:tc hMerge="1">
                  <a:txBody>
                    <a:bodyPr/>
                    <a:lstStyle/>
                    <a:p>
                      <a:endParaRPr lang="ru-RU" dirty="0"/>
                    </a:p>
                  </a:txBody>
                  <a:tcPr>
                    <a:lnT w="12700" cap="flat" cmpd="sng" algn="ctr">
                      <a:solidFill>
                        <a:schemeClr val="tx1"/>
                      </a:solidFill>
                      <a:prstDash val="solid"/>
                      <a:round/>
                      <a:headEnd type="none" w="med" len="med"/>
                      <a:tailEnd type="none" w="med" len="med"/>
                    </a:lnT>
                  </a:tcPr>
                </a:tc>
                <a:tc hMerge="1">
                  <a:txBody>
                    <a:bodyPr/>
                    <a:lstStyle/>
                    <a:p>
                      <a:endParaRPr lang="ru-RU" dirty="0"/>
                    </a:p>
                  </a:txBody>
                  <a:tcPr>
                    <a:lnT w="12700" cap="flat" cmpd="sng" algn="ctr">
                      <a:solidFill>
                        <a:schemeClr val="tx1"/>
                      </a:solidFill>
                      <a:prstDash val="solid"/>
                      <a:round/>
                      <a:headEnd type="none" w="med" len="med"/>
                      <a:tailEnd type="none" w="med" len="med"/>
                    </a:lnT>
                  </a:tcPr>
                </a:tc>
              </a:tr>
              <a:tr h="833696">
                <a:tc>
                  <a:txBody>
                    <a:bodyPr/>
                    <a:lstStyle/>
                    <a:p>
                      <a:r>
                        <a:rPr lang="ru-RU" dirty="0" smtClean="0"/>
                        <a:t>Глубина прогорания,</a:t>
                      </a:r>
                      <a:r>
                        <a:rPr lang="ru-RU" baseline="0" dirty="0" smtClean="0"/>
                        <a:t> м</a:t>
                      </a:r>
                      <a:endParaRPr lang="ru-RU" dirty="0"/>
                    </a:p>
                  </a:txBody>
                  <a:tcPr/>
                </a:tc>
                <a:tc>
                  <a:txBody>
                    <a:bodyPr/>
                    <a:lstStyle/>
                    <a:p>
                      <a:r>
                        <a:rPr lang="ru-RU" dirty="0" smtClean="0"/>
                        <a:t>До 25</a:t>
                      </a:r>
                      <a:endParaRPr lang="ru-RU" dirty="0"/>
                    </a:p>
                  </a:txBody>
                  <a:tcPr/>
                </a:tc>
                <a:tc>
                  <a:txBody>
                    <a:bodyPr/>
                    <a:lstStyle/>
                    <a:p>
                      <a:r>
                        <a:rPr lang="ru-RU" dirty="0" smtClean="0"/>
                        <a:t>25-50</a:t>
                      </a:r>
                      <a:endParaRPr lang="ru-RU" dirty="0"/>
                    </a:p>
                  </a:txBody>
                  <a:tcPr/>
                </a:tc>
                <a:tc>
                  <a:txBody>
                    <a:bodyPr/>
                    <a:lstStyle/>
                    <a:p>
                      <a:r>
                        <a:rPr lang="ru-RU" dirty="0" smtClean="0"/>
                        <a:t>Более 50</a:t>
                      </a:r>
                      <a:endParaRPr lang="ru-RU" dirty="0"/>
                    </a:p>
                  </a:txBody>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t>Классификация пожаров</a:t>
            </a:r>
            <a:br>
              <a:rPr lang="ru-RU" b="1" dirty="0" smtClean="0"/>
            </a:br>
            <a:endParaRPr lang="ru-RU" dirty="0"/>
          </a:p>
        </p:txBody>
      </p:sp>
      <p:sp>
        <p:nvSpPr>
          <p:cNvPr id="3" name="Содержимое 2"/>
          <p:cNvSpPr>
            <a:spLocks noGrp="1"/>
          </p:cNvSpPr>
          <p:nvPr>
            <p:ph idx="1"/>
          </p:nvPr>
        </p:nvSpPr>
        <p:spPr/>
        <p:txBody>
          <a:bodyPr>
            <a:normAutofit/>
          </a:bodyPr>
          <a:lstStyle/>
          <a:p>
            <a:pPr>
              <a:buNone/>
            </a:pPr>
            <a:r>
              <a:rPr lang="ru-RU" sz="2000" dirty="0" smtClean="0"/>
              <a:t>Классификация лесных пожаров по величине площади, охваченной огнем</a:t>
            </a:r>
            <a:endParaRPr lang="ru-RU" sz="2000" dirty="0"/>
          </a:p>
        </p:txBody>
      </p:sp>
      <p:graphicFrame>
        <p:nvGraphicFramePr>
          <p:cNvPr id="4" name="Таблица 3"/>
          <p:cNvGraphicFramePr>
            <a:graphicFrameLocks noGrp="1"/>
          </p:cNvGraphicFramePr>
          <p:nvPr/>
        </p:nvGraphicFramePr>
        <p:xfrm>
          <a:off x="1428728" y="2643182"/>
          <a:ext cx="6050471" cy="3108960"/>
        </p:xfrm>
        <a:graphic>
          <a:graphicData uri="http://schemas.openxmlformats.org/drawingml/2006/table">
            <a:tbl>
              <a:tblPr firstRow="1" bandRow="1">
                <a:tableStyleId>{16D9F66E-5EB9-4882-86FB-DCBF35E3C3E4}</a:tableStyleId>
              </a:tblPr>
              <a:tblGrid>
                <a:gridCol w="1986471"/>
                <a:gridCol w="2032000"/>
                <a:gridCol w="2032000"/>
              </a:tblGrid>
              <a:tr h="370840">
                <a:tc gridSpan="2">
                  <a:txBody>
                    <a:bodyPr/>
                    <a:lstStyle/>
                    <a:p>
                      <a:r>
                        <a:rPr lang="ru-RU" dirty="0" smtClean="0"/>
                        <a:t>Классификация лесных пожаров</a:t>
                      </a:r>
                      <a:endParaRPr lang="ru-RU" dirty="0"/>
                    </a:p>
                  </a:txBody>
                  <a:tcPr/>
                </a:tc>
                <a:tc hMerge="1">
                  <a:txBody>
                    <a:bodyPr/>
                    <a:lstStyle/>
                    <a:p>
                      <a:endParaRPr lang="ru-RU"/>
                    </a:p>
                  </a:txBody>
                  <a:tcPr/>
                </a:tc>
                <a:tc>
                  <a:txBody>
                    <a:bodyPr/>
                    <a:lstStyle/>
                    <a:p>
                      <a:r>
                        <a:rPr lang="ru-RU" dirty="0" smtClean="0"/>
                        <a:t>Площадь,</a:t>
                      </a:r>
                      <a:r>
                        <a:rPr lang="ru-RU" baseline="0" dirty="0" smtClean="0"/>
                        <a:t> охваченная огнем, га</a:t>
                      </a:r>
                      <a:endParaRPr lang="ru-RU" dirty="0"/>
                    </a:p>
                  </a:txBody>
                  <a:tcPr/>
                </a:tc>
              </a:tr>
              <a:tr h="370840">
                <a:tc>
                  <a:txBody>
                    <a:bodyPr/>
                    <a:lstStyle/>
                    <a:p>
                      <a:r>
                        <a:rPr lang="ru-RU" dirty="0" smtClean="0"/>
                        <a:t>Малый пожар</a:t>
                      </a:r>
                      <a:endParaRPr lang="ru-RU" dirty="0"/>
                    </a:p>
                  </a:txBody>
                  <a:tcPr/>
                </a:tc>
                <a:tc>
                  <a:txBody>
                    <a:bodyPr/>
                    <a:lstStyle/>
                    <a:p>
                      <a:r>
                        <a:rPr lang="ru-RU" sz="1400" dirty="0" smtClean="0"/>
                        <a:t>Загорание</a:t>
                      </a:r>
                    </a:p>
                    <a:p>
                      <a:r>
                        <a:rPr lang="ru-RU" sz="1400" dirty="0" smtClean="0"/>
                        <a:t>Малый пожар</a:t>
                      </a:r>
                      <a:endParaRPr lang="ru-RU" sz="1400" dirty="0"/>
                    </a:p>
                  </a:txBody>
                  <a:tcPr/>
                </a:tc>
                <a:tc>
                  <a:txBody>
                    <a:bodyPr/>
                    <a:lstStyle/>
                    <a:p>
                      <a:r>
                        <a:rPr lang="ru-RU" sz="1400" dirty="0" smtClean="0"/>
                        <a:t>0,1-0,2</a:t>
                      </a:r>
                    </a:p>
                    <a:p>
                      <a:r>
                        <a:rPr lang="ru-RU" sz="1400" dirty="0" smtClean="0"/>
                        <a:t>0,2-2,0</a:t>
                      </a:r>
                      <a:endParaRPr lang="ru-RU" sz="1400" dirty="0"/>
                    </a:p>
                  </a:txBody>
                  <a:tcPr/>
                </a:tc>
              </a:tr>
              <a:tr h="370840">
                <a:tc>
                  <a:txBody>
                    <a:bodyPr/>
                    <a:lstStyle/>
                    <a:p>
                      <a:r>
                        <a:rPr lang="ru-RU" dirty="0" smtClean="0"/>
                        <a:t>Средний пожар</a:t>
                      </a:r>
                      <a:endParaRPr lang="ru-RU" dirty="0"/>
                    </a:p>
                  </a:txBody>
                  <a:tcPr/>
                </a:tc>
                <a:tc>
                  <a:txBody>
                    <a:bodyPr/>
                    <a:lstStyle/>
                    <a:p>
                      <a:r>
                        <a:rPr lang="ru-RU" sz="1400" dirty="0" smtClean="0"/>
                        <a:t>Небольшой пожар</a:t>
                      </a:r>
                    </a:p>
                    <a:p>
                      <a:r>
                        <a:rPr lang="ru-RU" sz="1400" dirty="0" smtClean="0"/>
                        <a:t>Средний</a:t>
                      </a:r>
                      <a:r>
                        <a:rPr lang="ru-RU" sz="1400" baseline="0" dirty="0" smtClean="0"/>
                        <a:t> пожар</a:t>
                      </a:r>
                      <a:endParaRPr lang="ru-RU" sz="1400" dirty="0"/>
                    </a:p>
                  </a:txBody>
                  <a:tcPr/>
                </a:tc>
                <a:tc>
                  <a:txBody>
                    <a:bodyPr/>
                    <a:lstStyle/>
                    <a:p>
                      <a:r>
                        <a:rPr lang="ru-RU" sz="1400" dirty="0" smtClean="0"/>
                        <a:t>2,1-20</a:t>
                      </a:r>
                    </a:p>
                    <a:p>
                      <a:r>
                        <a:rPr lang="ru-RU" sz="1400" dirty="0" smtClean="0"/>
                        <a:t>21-200</a:t>
                      </a:r>
                      <a:endParaRPr lang="ru-RU" sz="1400" dirty="0"/>
                    </a:p>
                  </a:txBody>
                  <a:tcPr/>
                </a:tc>
              </a:tr>
              <a:tr h="370840">
                <a:tc>
                  <a:txBody>
                    <a:bodyPr/>
                    <a:lstStyle/>
                    <a:p>
                      <a:r>
                        <a:rPr lang="ru-RU" dirty="0" smtClean="0"/>
                        <a:t>Крупный пожар</a:t>
                      </a:r>
                      <a:endParaRPr lang="ru-RU" dirty="0"/>
                    </a:p>
                  </a:txBody>
                  <a:tcPr/>
                </a:tc>
                <a:tc>
                  <a:txBody>
                    <a:bodyPr/>
                    <a:lstStyle/>
                    <a:p>
                      <a:r>
                        <a:rPr lang="ru-RU" sz="1400" dirty="0" smtClean="0"/>
                        <a:t>Крупный пожар</a:t>
                      </a:r>
                    </a:p>
                    <a:p>
                      <a:endParaRPr lang="ru-RU" sz="1400" dirty="0" smtClean="0"/>
                    </a:p>
                    <a:p>
                      <a:endParaRPr lang="ru-RU" sz="1400" dirty="0" smtClean="0"/>
                    </a:p>
                    <a:p>
                      <a:r>
                        <a:rPr lang="ru-RU" sz="1400" dirty="0" smtClean="0"/>
                        <a:t>Катастрофический пожар</a:t>
                      </a:r>
                      <a:endParaRPr lang="ru-RU" sz="1400" dirty="0"/>
                    </a:p>
                  </a:txBody>
                  <a:tcPr/>
                </a:tc>
                <a:tc>
                  <a:txBody>
                    <a:bodyPr/>
                    <a:lstStyle/>
                    <a:p>
                      <a:r>
                        <a:rPr lang="ru-RU" sz="1400" dirty="0" smtClean="0"/>
                        <a:t>201-2000 (в Европейской части</a:t>
                      </a:r>
                      <a:r>
                        <a:rPr lang="ru-RU" sz="1400" baseline="0" dirty="0" smtClean="0"/>
                        <a:t> России – более 25)</a:t>
                      </a:r>
                    </a:p>
                    <a:p>
                      <a:r>
                        <a:rPr lang="ru-RU" sz="1400" baseline="0" dirty="0" smtClean="0"/>
                        <a:t>Более 2000</a:t>
                      </a:r>
                      <a:endParaRPr lang="ru-RU" sz="1400" dirty="0"/>
                    </a:p>
                  </a:txBody>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t> Защита населения от пожаров</a:t>
            </a:r>
            <a:endParaRPr lang="ru-RU" dirty="0"/>
          </a:p>
        </p:txBody>
      </p:sp>
      <p:sp>
        <p:nvSpPr>
          <p:cNvPr id="3" name="Содержимое 2"/>
          <p:cNvSpPr>
            <a:spLocks noGrp="1"/>
          </p:cNvSpPr>
          <p:nvPr>
            <p:ph idx="1"/>
          </p:nvPr>
        </p:nvSpPr>
        <p:spPr/>
        <p:txBody>
          <a:bodyPr>
            <a:noAutofit/>
          </a:bodyPr>
          <a:lstStyle/>
          <a:p>
            <a:pPr>
              <a:buNone/>
            </a:pPr>
            <a:r>
              <a:rPr lang="ru-RU" sz="2000" dirty="0" smtClean="0"/>
              <a:t>Основным правилом каждого, кто привлечен к тушению лесных пожаров, должна быть осторожность и предусмотрительность. При тушении таких пожаров подгоревшие деревья нужно сваливать в направлении пожара; передвижения следует осуществлять с максимальной осторожностью, так как можно провалиться в торфяные прогары. При возникновении пожара в населенном пункте или на производстве в первую очередь надо сообщить об этом по телефону, а затем вступать в борьбу с огнем. Нужно заранее знать месторасположение всех средств тушения пожара и порядок приведения их в действие. Это прежде всего относится к различным противопожарным установкам и водопроводам. Но кроме этих средств следует применять подготовленный противопожарный инвентарь, пенные, порошковые и углекислотные огнетушители, а также подручные материалы (песок, землю и пр.).</a:t>
            </a:r>
          </a:p>
          <a:p>
            <a:pPr>
              <a:buNone/>
            </a:pPr>
            <a:endParaRPr lang="ru-RU"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image001.jpg"/>
          <p:cNvPicPr>
            <a:picLocks noChangeAspect="1"/>
          </p:cNvPicPr>
          <p:nvPr/>
        </p:nvPicPr>
        <p:blipFill>
          <a:blip r:embed="rId2"/>
          <a:stretch>
            <a:fillRect/>
          </a:stretch>
        </p:blipFill>
        <p:spPr>
          <a:xfrm>
            <a:off x="0" y="2984341"/>
            <a:ext cx="3857619" cy="3873659"/>
          </a:xfrm>
          <a:prstGeom prst="rect">
            <a:avLst/>
          </a:prstGeom>
        </p:spPr>
      </p:pic>
      <p:sp>
        <p:nvSpPr>
          <p:cNvPr id="2" name="Заголовок 1"/>
          <p:cNvSpPr>
            <a:spLocks noGrp="1"/>
          </p:cNvSpPr>
          <p:nvPr>
            <p:ph type="title"/>
          </p:nvPr>
        </p:nvSpPr>
        <p:spPr>
          <a:xfrm>
            <a:off x="285720" y="214290"/>
            <a:ext cx="8686800" cy="838200"/>
          </a:xfrm>
        </p:spPr>
        <p:txBody>
          <a:bodyPr>
            <a:normAutofit fontScale="90000"/>
          </a:bodyPr>
          <a:lstStyle/>
          <a:p>
            <a:r>
              <a:rPr lang="ru-RU" dirty="0" smtClean="0"/>
              <a:t>Виды и характеристика стихийных бедствий</a:t>
            </a:r>
            <a:endParaRPr lang="ru-RU" dirty="0"/>
          </a:p>
        </p:txBody>
      </p:sp>
      <p:sp>
        <p:nvSpPr>
          <p:cNvPr id="3" name="Содержимое 2"/>
          <p:cNvSpPr>
            <a:spLocks noGrp="1"/>
          </p:cNvSpPr>
          <p:nvPr>
            <p:ph idx="1"/>
          </p:nvPr>
        </p:nvSpPr>
        <p:spPr>
          <a:xfrm>
            <a:off x="304800" y="1142984"/>
            <a:ext cx="8686800" cy="4937141"/>
          </a:xfrm>
        </p:spPr>
        <p:txBody>
          <a:bodyPr>
            <a:normAutofit/>
          </a:bodyPr>
          <a:lstStyle/>
          <a:p>
            <a:pPr>
              <a:buNone/>
            </a:pPr>
            <a:r>
              <a:rPr lang="ru-RU" sz="1600" dirty="0" smtClean="0"/>
              <a:t>Стихийные бедствия можно классифицировать: некоторые возникают под земной поверхностью, другие - на ней, третьи - в водной оболочке (гидросфере), а последние в воздушной оболочке (атмосфере) Земли.</a:t>
            </a:r>
          </a:p>
          <a:p>
            <a:pPr>
              <a:buNone/>
            </a:pPr>
            <a:r>
              <a:rPr lang="ru-RU" sz="1600" dirty="0" smtClean="0"/>
              <a:t>Как и между всеми природными процессами, между стихийными бедствиями существует взаимная связь. Одна катастрофа оказывает влияние на другую, бывает, первая катастрофа служит спусковым механизмом последующих. Генетическая зависимость природных катастроф можно показать следующим рисунком:</a:t>
            </a:r>
          </a:p>
          <a:p>
            <a:pPr>
              <a:buNone/>
            </a:pPr>
            <a:r>
              <a:rPr lang="ru-RU" sz="2000" dirty="0" smtClean="0"/>
              <a:t>                                                           </a:t>
            </a:r>
          </a:p>
          <a:p>
            <a:pPr>
              <a:buNone/>
            </a:pPr>
            <a:r>
              <a:rPr lang="ru-RU" sz="1600" dirty="0" smtClean="0"/>
              <a:t>                                                                     </a:t>
            </a:r>
            <a:r>
              <a:rPr lang="ru-RU" sz="1800" dirty="0" smtClean="0"/>
              <a:t>Наиболее тесная зависимость существует                                                                                                                                                                   </a:t>
            </a:r>
          </a:p>
          <a:p>
            <a:pPr>
              <a:buNone/>
            </a:pPr>
            <a:r>
              <a:rPr lang="ru-RU" sz="1800" dirty="0" smtClean="0"/>
              <a:t>                                                              между землетрясениями и цунами,                                      </a:t>
            </a:r>
          </a:p>
          <a:p>
            <a:pPr>
              <a:buNone/>
            </a:pPr>
            <a:r>
              <a:rPr lang="ru-RU" sz="1800" dirty="0" smtClean="0"/>
              <a:t>                                                              извержениями вулканов и пожарами. </a:t>
            </a:r>
            <a:endParaRPr lang="ru-RU" sz="1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9254d47da61f.jpg"/>
          <p:cNvPicPr>
            <a:picLocks noChangeAspect="1"/>
          </p:cNvPicPr>
          <p:nvPr/>
        </p:nvPicPr>
        <p:blipFill>
          <a:blip r:embed="rId2"/>
          <a:stretch>
            <a:fillRect/>
          </a:stretch>
        </p:blipFill>
        <p:spPr>
          <a:xfrm>
            <a:off x="0" y="3857628"/>
            <a:ext cx="4000496" cy="3000372"/>
          </a:xfrm>
          <a:prstGeom prst="rect">
            <a:avLst/>
          </a:prstGeom>
        </p:spPr>
      </p:pic>
      <p:sp>
        <p:nvSpPr>
          <p:cNvPr id="2" name="Заголовок 1"/>
          <p:cNvSpPr>
            <a:spLocks noGrp="1"/>
          </p:cNvSpPr>
          <p:nvPr>
            <p:ph type="title"/>
          </p:nvPr>
        </p:nvSpPr>
        <p:spPr/>
        <p:txBody>
          <a:bodyPr/>
          <a:lstStyle/>
          <a:p>
            <a:r>
              <a:rPr lang="ru-RU" dirty="0" smtClean="0"/>
              <a:t>землетрясения</a:t>
            </a:r>
            <a:endParaRPr lang="ru-RU" dirty="0"/>
          </a:p>
        </p:txBody>
      </p:sp>
      <p:sp>
        <p:nvSpPr>
          <p:cNvPr id="3" name="Содержимое 2"/>
          <p:cNvSpPr>
            <a:spLocks noGrp="1"/>
          </p:cNvSpPr>
          <p:nvPr>
            <p:ph idx="1"/>
          </p:nvPr>
        </p:nvSpPr>
        <p:spPr/>
        <p:txBody>
          <a:bodyPr>
            <a:normAutofit/>
          </a:bodyPr>
          <a:lstStyle/>
          <a:p>
            <a:r>
              <a:rPr lang="ru-RU" sz="1600" b="1" dirty="0" err="1" smtClean="0"/>
              <a:t>Землетрясе́ния</a:t>
            </a:r>
            <a:r>
              <a:rPr lang="ru-RU" sz="1600" dirty="0" smtClean="0"/>
              <a:t> — подземные толчки и колебания</a:t>
            </a:r>
          </a:p>
          <a:p>
            <a:r>
              <a:rPr lang="ru-RU" sz="1600" dirty="0" smtClean="0"/>
              <a:t> поверхности Земли, вызванные естественными </a:t>
            </a:r>
          </a:p>
          <a:p>
            <a:r>
              <a:rPr lang="ru-RU" sz="1600" dirty="0" smtClean="0"/>
              <a:t>причинами (главным образом тектоническими процессами) или искусственными процессами (взрывы, заполнение водохранилищ, обрушение подземных полостей горных выработок). Небольшие толчки могут вызываться также подъёмом лавы при вулканических извержениях.</a:t>
            </a:r>
          </a:p>
          <a:p>
            <a:endParaRPr lang="ru-RU" sz="1600" dirty="0" smtClean="0"/>
          </a:p>
          <a:p>
            <a:endParaRPr lang="ru-RU" sz="1600" dirty="0" smtClean="0"/>
          </a:p>
          <a:p>
            <a:r>
              <a:rPr lang="ru-RU" sz="1600" dirty="0" smtClean="0"/>
              <a:t>                                                               Основными поражающими факторами                           </a:t>
            </a:r>
          </a:p>
          <a:p>
            <a:r>
              <a:rPr lang="ru-RU" sz="1600" dirty="0" smtClean="0"/>
              <a:t>                                                               землетрясений являются сейсмические волны.  </a:t>
            </a:r>
          </a:p>
          <a:p>
            <a:r>
              <a:rPr lang="ru-RU" sz="1600" dirty="0" smtClean="0"/>
              <a:t>                                                                Они подразделяются на </a:t>
            </a:r>
            <a:r>
              <a:rPr lang="ru-RU" sz="1600" dirty="0" err="1" smtClean="0"/>
              <a:t>гипоцентральные</a:t>
            </a:r>
            <a:r>
              <a:rPr lang="ru-RU" sz="1600" dirty="0" smtClean="0"/>
              <a:t> </a:t>
            </a:r>
          </a:p>
          <a:p>
            <a:r>
              <a:rPr lang="ru-RU" sz="1600" dirty="0" smtClean="0"/>
              <a:t>                                                               (продольные и поперечные) и поверхностные </a:t>
            </a:r>
          </a:p>
          <a:p>
            <a:r>
              <a:rPr lang="ru-RU" sz="1600" dirty="0" smtClean="0"/>
              <a:t>                                                               (волны Релея и </a:t>
            </a:r>
            <a:r>
              <a:rPr lang="ru-RU" sz="1600" dirty="0" err="1" smtClean="0"/>
              <a:t>Лява</a:t>
            </a:r>
            <a:r>
              <a:rPr lang="ru-RU" sz="1600" dirty="0" smtClean="0"/>
              <a:t>). </a:t>
            </a:r>
          </a:p>
          <a:p>
            <a:endParaRPr lang="ru-RU" sz="1600" dirty="0"/>
          </a:p>
        </p:txBody>
      </p:sp>
      <p:pic>
        <p:nvPicPr>
          <p:cNvPr id="5" name="Рисунок 4" descr="144926_image_large.jpg"/>
          <p:cNvPicPr>
            <a:picLocks noChangeAspect="1"/>
          </p:cNvPicPr>
          <p:nvPr/>
        </p:nvPicPr>
        <p:blipFill>
          <a:blip r:embed="rId3"/>
          <a:stretch>
            <a:fillRect/>
          </a:stretch>
        </p:blipFill>
        <p:spPr>
          <a:xfrm>
            <a:off x="5857884" y="0"/>
            <a:ext cx="3286116" cy="2190744"/>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t>Классификация землетрясений</a:t>
            </a:r>
            <a:r>
              <a:rPr lang="ru-RU" dirty="0" smtClean="0"/>
              <a:t/>
            </a:r>
            <a:br>
              <a:rPr lang="ru-RU" dirty="0" smtClean="0"/>
            </a:br>
            <a:endParaRPr lang="ru-RU" dirty="0"/>
          </a:p>
        </p:txBody>
      </p:sp>
      <p:graphicFrame>
        <p:nvGraphicFramePr>
          <p:cNvPr id="4" name="Таблица 3"/>
          <p:cNvGraphicFramePr>
            <a:graphicFrameLocks noGrp="1"/>
          </p:cNvGraphicFramePr>
          <p:nvPr/>
        </p:nvGraphicFramePr>
        <p:xfrm>
          <a:off x="285720" y="928670"/>
          <a:ext cx="8501090" cy="5882640"/>
        </p:xfrm>
        <a:graphic>
          <a:graphicData uri="http://schemas.openxmlformats.org/drawingml/2006/table">
            <a:tbl>
              <a:tblPr firstRow="1" bandRow="1">
                <a:tableStyleId>{16D9F66E-5EB9-4882-86FB-DCBF35E3C3E4}</a:tableStyleId>
              </a:tblPr>
              <a:tblGrid>
                <a:gridCol w="913344"/>
                <a:gridCol w="1545658"/>
                <a:gridCol w="6042088"/>
              </a:tblGrid>
              <a:tr h="534487">
                <a:tc>
                  <a:txBody>
                    <a:bodyPr/>
                    <a:lstStyle/>
                    <a:p>
                      <a:r>
                        <a:rPr kumimoji="0" lang="ru-RU" sz="1600" kern="1200" dirty="0" smtClean="0"/>
                        <a:t>Баллы</a:t>
                      </a:r>
                      <a:endParaRPr lang="ru-RU" sz="1600" dirty="0"/>
                    </a:p>
                  </a:txBody>
                  <a:tcPr/>
                </a:tc>
                <a:tc>
                  <a:txBody>
                    <a:bodyPr/>
                    <a:lstStyle/>
                    <a:p>
                      <a:r>
                        <a:rPr kumimoji="0" lang="ru-RU" sz="1600" kern="1200" dirty="0" smtClean="0"/>
                        <a:t>Интенсив-ность</a:t>
                      </a:r>
                      <a:endParaRPr lang="ru-RU" sz="1600" dirty="0"/>
                    </a:p>
                  </a:txBody>
                  <a:tcPr/>
                </a:tc>
                <a:tc>
                  <a:txBody>
                    <a:bodyPr/>
                    <a:lstStyle/>
                    <a:p>
                      <a:r>
                        <a:rPr kumimoji="0" lang="ru-RU" sz="1600" kern="1200" dirty="0" smtClean="0"/>
                        <a:t>Краткая характеристика последствий</a:t>
                      </a:r>
                      <a:endParaRPr lang="ru-RU" sz="1600" dirty="0"/>
                    </a:p>
                  </a:txBody>
                  <a:tcPr/>
                </a:tc>
              </a:tr>
              <a:tr h="337571">
                <a:tc>
                  <a:txBody>
                    <a:bodyPr/>
                    <a:lstStyle/>
                    <a:p>
                      <a:r>
                        <a:rPr lang="ru-RU" dirty="0" smtClean="0"/>
                        <a:t>1</a:t>
                      </a:r>
                      <a:endParaRPr lang="ru-RU" dirty="0"/>
                    </a:p>
                  </a:txBody>
                  <a:tcPr/>
                </a:tc>
                <a:tc>
                  <a:txBody>
                    <a:bodyPr/>
                    <a:lstStyle/>
                    <a:p>
                      <a:r>
                        <a:rPr kumimoji="0" lang="ru-RU" sz="1100" kern="1200" dirty="0" smtClean="0"/>
                        <a:t>Неощутимое</a:t>
                      </a:r>
                      <a:endParaRPr lang="ru-RU" sz="1100" dirty="0"/>
                    </a:p>
                  </a:txBody>
                  <a:tcPr/>
                </a:tc>
                <a:tc>
                  <a:txBody>
                    <a:bodyPr/>
                    <a:lstStyle/>
                    <a:p>
                      <a:pPr>
                        <a:lnSpc>
                          <a:spcPct val="150000"/>
                        </a:lnSpc>
                      </a:pPr>
                      <a:r>
                        <a:rPr lang="ru-RU" sz="1100" dirty="0"/>
                        <a:t>Отмечается только сейсмическими приборами</a:t>
                      </a:r>
                      <a:endParaRPr lang="ru-RU" sz="1100" dirty="0">
                        <a:latin typeface="Times New Roman"/>
                        <a:ea typeface="Times New Roman"/>
                      </a:endParaRPr>
                    </a:p>
                  </a:txBody>
                  <a:tcPr marL="68580" marR="68580" marT="0" marB="0"/>
                </a:tc>
              </a:tr>
              <a:tr h="337571">
                <a:tc>
                  <a:txBody>
                    <a:bodyPr/>
                    <a:lstStyle/>
                    <a:p>
                      <a:r>
                        <a:rPr lang="ru-RU" dirty="0" smtClean="0"/>
                        <a:t>2</a:t>
                      </a:r>
                      <a:endParaRPr lang="ru-RU" dirty="0"/>
                    </a:p>
                  </a:txBody>
                  <a:tcPr/>
                </a:tc>
                <a:tc>
                  <a:txBody>
                    <a:bodyPr/>
                    <a:lstStyle/>
                    <a:p>
                      <a:r>
                        <a:rPr lang="ru-RU" sz="1100" dirty="0" smtClean="0"/>
                        <a:t>Едва заметное</a:t>
                      </a:r>
                      <a:endParaRPr lang="ru-RU" sz="1100" dirty="0"/>
                    </a:p>
                  </a:txBody>
                  <a:tcPr/>
                </a:tc>
                <a:tc>
                  <a:txBody>
                    <a:bodyPr/>
                    <a:lstStyle/>
                    <a:p>
                      <a:pPr>
                        <a:lnSpc>
                          <a:spcPct val="150000"/>
                        </a:lnSpc>
                      </a:pPr>
                      <a:r>
                        <a:rPr lang="ru-RU" sz="1100" dirty="0"/>
                        <a:t>Ощущается отдельными людьми, находящимися в покое</a:t>
                      </a:r>
                      <a:endParaRPr lang="ru-RU" sz="1100" dirty="0">
                        <a:latin typeface="Times New Roman"/>
                        <a:ea typeface="Times New Roman"/>
                      </a:endParaRPr>
                    </a:p>
                  </a:txBody>
                  <a:tcPr marL="68580" marR="68580" marT="0" marB="0"/>
                </a:tc>
              </a:tr>
              <a:tr h="337571">
                <a:tc>
                  <a:txBody>
                    <a:bodyPr/>
                    <a:lstStyle/>
                    <a:p>
                      <a:r>
                        <a:rPr lang="ru-RU" dirty="0" smtClean="0"/>
                        <a:t>3</a:t>
                      </a:r>
                      <a:endParaRPr lang="ru-RU" dirty="0"/>
                    </a:p>
                  </a:txBody>
                  <a:tcPr/>
                </a:tc>
                <a:tc>
                  <a:txBody>
                    <a:bodyPr/>
                    <a:lstStyle/>
                    <a:p>
                      <a:r>
                        <a:rPr lang="ru-RU" sz="1100" dirty="0" smtClean="0"/>
                        <a:t>Слабое</a:t>
                      </a:r>
                      <a:endParaRPr lang="ru-RU" sz="1100" dirty="0"/>
                    </a:p>
                  </a:txBody>
                  <a:tcPr/>
                </a:tc>
                <a:tc>
                  <a:txBody>
                    <a:bodyPr/>
                    <a:lstStyle/>
                    <a:p>
                      <a:pPr>
                        <a:lnSpc>
                          <a:spcPct val="150000"/>
                        </a:lnSpc>
                      </a:pPr>
                      <a:r>
                        <a:rPr lang="ru-RU" sz="1100" dirty="0"/>
                        <a:t>Ощущается небольшой частью людей</a:t>
                      </a:r>
                      <a:endParaRPr lang="ru-RU" sz="1100" dirty="0">
                        <a:latin typeface="Times New Roman"/>
                        <a:ea typeface="Times New Roman"/>
                      </a:endParaRPr>
                    </a:p>
                  </a:txBody>
                  <a:tcPr marL="68580" marR="68580" marT="0" marB="0"/>
                </a:tc>
              </a:tr>
              <a:tr h="464160">
                <a:tc>
                  <a:txBody>
                    <a:bodyPr/>
                    <a:lstStyle/>
                    <a:p>
                      <a:r>
                        <a:rPr lang="ru-RU" dirty="0" smtClean="0"/>
                        <a:t>4</a:t>
                      </a:r>
                      <a:endParaRPr lang="ru-RU" dirty="0"/>
                    </a:p>
                  </a:txBody>
                  <a:tcPr/>
                </a:tc>
                <a:tc>
                  <a:txBody>
                    <a:bodyPr/>
                    <a:lstStyle/>
                    <a:p>
                      <a:r>
                        <a:rPr lang="ru-RU" sz="1100" dirty="0" smtClean="0"/>
                        <a:t>Ощутимое</a:t>
                      </a:r>
                      <a:endParaRPr lang="ru-RU" sz="1100" dirty="0"/>
                    </a:p>
                  </a:txBody>
                  <a:tcPr/>
                </a:tc>
                <a:tc>
                  <a:txBody>
                    <a:bodyPr/>
                    <a:lstStyle/>
                    <a:p>
                      <a:pPr>
                        <a:lnSpc>
                          <a:spcPct val="150000"/>
                        </a:lnSpc>
                      </a:pPr>
                      <a:r>
                        <a:rPr lang="ru-RU" sz="1100" dirty="0"/>
                        <a:t>Распознается по легкому дребезжанию и колебанию посуды, оконных стекол, скрипу дверей</a:t>
                      </a:r>
                      <a:endParaRPr lang="ru-RU" sz="1100" dirty="0">
                        <a:latin typeface="Times New Roman"/>
                        <a:ea typeface="Times New Roman"/>
                      </a:endParaRPr>
                    </a:p>
                  </a:txBody>
                  <a:tcPr marL="68580" marR="68580" marT="0" marB="0"/>
                </a:tc>
              </a:tr>
              <a:tr h="464160">
                <a:tc>
                  <a:txBody>
                    <a:bodyPr/>
                    <a:lstStyle/>
                    <a:p>
                      <a:r>
                        <a:rPr lang="ru-RU" dirty="0" smtClean="0"/>
                        <a:t>5</a:t>
                      </a:r>
                      <a:endParaRPr lang="ru-RU" dirty="0"/>
                    </a:p>
                  </a:txBody>
                  <a:tcPr/>
                </a:tc>
                <a:tc>
                  <a:txBody>
                    <a:bodyPr/>
                    <a:lstStyle/>
                    <a:p>
                      <a:r>
                        <a:rPr lang="ru-RU" sz="1100" dirty="0" smtClean="0"/>
                        <a:t>Умеренное</a:t>
                      </a:r>
                      <a:endParaRPr lang="ru-RU" sz="1100" dirty="0"/>
                    </a:p>
                  </a:txBody>
                  <a:tcPr/>
                </a:tc>
                <a:tc>
                  <a:txBody>
                    <a:bodyPr/>
                    <a:lstStyle/>
                    <a:p>
                      <a:pPr>
                        <a:lnSpc>
                          <a:spcPct val="150000"/>
                        </a:lnSpc>
                      </a:pPr>
                      <a:r>
                        <a:rPr lang="ru-RU" sz="1100" dirty="0"/>
                        <a:t>Общее сотрясение зданий, колебание мебели, трещины в оконных стеклах, штукатурке, пробуждение спящих</a:t>
                      </a:r>
                      <a:endParaRPr lang="ru-RU" sz="1100" dirty="0">
                        <a:latin typeface="Times New Roman"/>
                        <a:ea typeface="Times New Roman"/>
                      </a:endParaRPr>
                    </a:p>
                  </a:txBody>
                  <a:tcPr marL="68580" marR="68580" marT="0" marB="0"/>
                </a:tc>
              </a:tr>
              <a:tr h="337571">
                <a:tc>
                  <a:txBody>
                    <a:bodyPr/>
                    <a:lstStyle/>
                    <a:p>
                      <a:r>
                        <a:rPr lang="ru-RU" dirty="0" smtClean="0"/>
                        <a:t>6</a:t>
                      </a:r>
                      <a:endParaRPr lang="ru-RU" dirty="0"/>
                    </a:p>
                  </a:txBody>
                  <a:tcPr/>
                </a:tc>
                <a:tc>
                  <a:txBody>
                    <a:bodyPr/>
                    <a:lstStyle/>
                    <a:p>
                      <a:r>
                        <a:rPr lang="ru-RU" sz="1100" dirty="0" smtClean="0"/>
                        <a:t>Значительное</a:t>
                      </a:r>
                      <a:endParaRPr lang="ru-RU" sz="1100" dirty="0"/>
                    </a:p>
                  </a:txBody>
                  <a:tcPr/>
                </a:tc>
                <a:tc>
                  <a:txBody>
                    <a:bodyPr/>
                    <a:lstStyle/>
                    <a:p>
                      <a:pPr>
                        <a:lnSpc>
                          <a:spcPct val="150000"/>
                        </a:lnSpc>
                      </a:pPr>
                      <a:r>
                        <a:rPr lang="ru-RU" sz="1100" dirty="0"/>
                        <a:t>Ощущается всеми, откалываются куски штукатурки, легкое повреждение зданий</a:t>
                      </a:r>
                      <a:endParaRPr lang="ru-RU" sz="1100" dirty="0">
                        <a:latin typeface="Times New Roman"/>
                        <a:ea typeface="Times New Roman"/>
                      </a:endParaRPr>
                    </a:p>
                  </a:txBody>
                  <a:tcPr marL="68580" marR="68580" marT="0" marB="0"/>
                </a:tc>
              </a:tr>
              <a:tr h="464160">
                <a:tc>
                  <a:txBody>
                    <a:bodyPr/>
                    <a:lstStyle/>
                    <a:p>
                      <a:r>
                        <a:rPr lang="ru-RU" dirty="0" smtClean="0"/>
                        <a:t>7</a:t>
                      </a:r>
                      <a:endParaRPr lang="ru-RU" dirty="0"/>
                    </a:p>
                  </a:txBody>
                  <a:tcPr/>
                </a:tc>
                <a:tc>
                  <a:txBody>
                    <a:bodyPr/>
                    <a:lstStyle/>
                    <a:p>
                      <a:r>
                        <a:rPr lang="ru-RU" sz="1100" dirty="0" smtClean="0"/>
                        <a:t>Сильное</a:t>
                      </a:r>
                      <a:endParaRPr lang="ru-RU" sz="1100" dirty="0"/>
                    </a:p>
                  </a:txBody>
                  <a:tcPr/>
                </a:tc>
                <a:tc>
                  <a:txBody>
                    <a:bodyPr/>
                    <a:lstStyle/>
                    <a:p>
                      <a:pPr>
                        <a:lnSpc>
                          <a:spcPct val="150000"/>
                        </a:lnSpc>
                      </a:pPr>
                      <a:r>
                        <a:rPr lang="ru-RU" sz="1100" dirty="0"/>
                        <a:t>Трещины в стенах каменных зданий. Здания антисейсмической конструкции и деревянные здания не разрушаются</a:t>
                      </a:r>
                      <a:endParaRPr lang="ru-RU" sz="1100" dirty="0">
                        <a:latin typeface="Times New Roman"/>
                        <a:ea typeface="Times New Roman"/>
                      </a:endParaRPr>
                    </a:p>
                  </a:txBody>
                  <a:tcPr marL="68580" marR="68580" marT="0" marB="0"/>
                </a:tc>
              </a:tr>
              <a:tr h="337571">
                <a:tc>
                  <a:txBody>
                    <a:bodyPr/>
                    <a:lstStyle/>
                    <a:p>
                      <a:r>
                        <a:rPr lang="ru-RU" dirty="0" smtClean="0"/>
                        <a:t>8</a:t>
                      </a:r>
                      <a:endParaRPr lang="ru-RU" dirty="0"/>
                    </a:p>
                  </a:txBody>
                  <a:tcPr/>
                </a:tc>
                <a:tc>
                  <a:txBody>
                    <a:bodyPr/>
                    <a:lstStyle/>
                    <a:p>
                      <a:r>
                        <a:rPr lang="ru-RU" sz="1100" dirty="0" smtClean="0"/>
                        <a:t>Очень сильное</a:t>
                      </a:r>
                      <a:endParaRPr lang="ru-RU" sz="1100" dirty="0"/>
                    </a:p>
                  </a:txBody>
                  <a:tcPr/>
                </a:tc>
                <a:tc>
                  <a:txBody>
                    <a:bodyPr/>
                    <a:lstStyle/>
                    <a:p>
                      <a:pPr>
                        <a:lnSpc>
                          <a:spcPct val="150000"/>
                        </a:lnSpc>
                      </a:pPr>
                      <a:r>
                        <a:rPr lang="ru-RU" sz="1100" dirty="0"/>
                        <a:t>Трещины на крутых склонах гор и сырой почве, сильное повреждение зданий</a:t>
                      </a:r>
                      <a:endParaRPr lang="ru-RU" sz="1100" dirty="0">
                        <a:latin typeface="Times New Roman"/>
                        <a:ea typeface="Times New Roman"/>
                      </a:endParaRPr>
                    </a:p>
                  </a:txBody>
                  <a:tcPr marL="68580" marR="68580" marT="0" marB="0"/>
                </a:tc>
              </a:tr>
              <a:tr h="337571">
                <a:tc>
                  <a:txBody>
                    <a:bodyPr/>
                    <a:lstStyle/>
                    <a:p>
                      <a:r>
                        <a:rPr lang="ru-RU" dirty="0" smtClean="0"/>
                        <a:t>9</a:t>
                      </a:r>
                      <a:endParaRPr lang="ru-RU" dirty="0"/>
                    </a:p>
                  </a:txBody>
                  <a:tcPr/>
                </a:tc>
                <a:tc>
                  <a:txBody>
                    <a:bodyPr/>
                    <a:lstStyle/>
                    <a:p>
                      <a:r>
                        <a:rPr lang="ru-RU" sz="1100" dirty="0" smtClean="0"/>
                        <a:t>Разрушительное</a:t>
                      </a:r>
                    </a:p>
                  </a:txBody>
                  <a:tcPr/>
                </a:tc>
                <a:tc>
                  <a:txBody>
                    <a:bodyPr/>
                    <a:lstStyle/>
                    <a:p>
                      <a:pPr>
                        <a:lnSpc>
                          <a:spcPct val="150000"/>
                        </a:lnSpc>
                      </a:pPr>
                      <a:r>
                        <a:rPr lang="ru-RU" sz="1100" dirty="0"/>
                        <a:t>Сильное повреждение и разрушение каменных зданий</a:t>
                      </a:r>
                      <a:endParaRPr lang="ru-RU" sz="1100" dirty="0">
                        <a:latin typeface="Times New Roman"/>
                        <a:ea typeface="Times New Roman"/>
                      </a:endParaRPr>
                    </a:p>
                  </a:txBody>
                  <a:tcPr marL="68580" marR="68580" marT="0" marB="0"/>
                </a:tc>
              </a:tr>
              <a:tr h="464160">
                <a:tc>
                  <a:txBody>
                    <a:bodyPr/>
                    <a:lstStyle/>
                    <a:p>
                      <a:r>
                        <a:rPr lang="ru-RU" dirty="0" smtClean="0"/>
                        <a:t>10</a:t>
                      </a:r>
                      <a:endParaRPr lang="ru-RU" dirty="0"/>
                    </a:p>
                  </a:txBody>
                  <a:tcPr/>
                </a:tc>
                <a:tc>
                  <a:txBody>
                    <a:bodyPr/>
                    <a:lstStyle/>
                    <a:p>
                      <a:r>
                        <a:rPr lang="ru-RU" sz="1100" dirty="0" smtClean="0"/>
                        <a:t>Опустошительное</a:t>
                      </a:r>
                      <a:endParaRPr lang="ru-RU" sz="1100" dirty="0"/>
                    </a:p>
                  </a:txBody>
                  <a:tcPr/>
                </a:tc>
                <a:tc>
                  <a:txBody>
                    <a:bodyPr/>
                    <a:lstStyle/>
                    <a:p>
                      <a:pPr>
                        <a:lnSpc>
                          <a:spcPct val="150000"/>
                        </a:lnSpc>
                      </a:pPr>
                      <a:r>
                        <a:rPr lang="ru-RU" sz="1100" dirty="0"/>
                        <a:t>Крупные трещины в почве, оползни, обвалы, разрушение каменных построек, деформация рельсов на железных дорогах</a:t>
                      </a:r>
                      <a:endParaRPr lang="ru-RU" sz="1100" dirty="0">
                        <a:latin typeface="Times New Roman"/>
                        <a:ea typeface="Times New Roman"/>
                      </a:endParaRPr>
                    </a:p>
                  </a:txBody>
                  <a:tcPr marL="68580" marR="68580" marT="0" marB="0"/>
                </a:tc>
              </a:tr>
              <a:tr h="464160">
                <a:tc>
                  <a:txBody>
                    <a:bodyPr/>
                    <a:lstStyle/>
                    <a:p>
                      <a:r>
                        <a:rPr lang="ru-RU" dirty="0" smtClean="0"/>
                        <a:t>11</a:t>
                      </a:r>
                      <a:endParaRPr lang="ru-RU" dirty="0"/>
                    </a:p>
                  </a:txBody>
                  <a:tcPr/>
                </a:tc>
                <a:tc>
                  <a:txBody>
                    <a:bodyPr/>
                    <a:lstStyle/>
                    <a:p>
                      <a:r>
                        <a:rPr lang="ru-RU" sz="1100" dirty="0" smtClean="0"/>
                        <a:t>Катастрофическое</a:t>
                      </a:r>
                      <a:endParaRPr lang="ru-RU" sz="1100" dirty="0"/>
                    </a:p>
                  </a:txBody>
                  <a:tcPr/>
                </a:tc>
                <a:tc>
                  <a:txBody>
                    <a:bodyPr/>
                    <a:lstStyle/>
                    <a:p>
                      <a:pPr>
                        <a:lnSpc>
                          <a:spcPct val="150000"/>
                        </a:lnSpc>
                      </a:pPr>
                      <a:r>
                        <a:rPr lang="ru-RU" sz="1100" dirty="0"/>
                        <a:t>Широкие трещины в земле, многочисленные оползни и обвалы, полное разрушение каменных зданий</a:t>
                      </a:r>
                      <a:endParaRPr lang="ru-RU" sz="1100" dirty="0">
                        <a:latin typeface="Times New Roman"/>
                        <a:ea typeface="Times New Roman"/>
                      </a:endParaRPr>
                    </a:p>
                  </a:txBody>
                  <a:tcPr marL="68580" marR="68580" marT="0" marB="0"/>
                </a:tc>
              </a:tr>
              <a:tr h="548553">
                <a:tc>
                  <a:txBody>
                    <a:bodyPr/>
                    <a:lstStyle/>
                    <a:p>
                      <a:r>
                        <a:rPr lang="ru-RU" dirty="0" smtClean="0"/>
                        <a:t>12</a:t>
                      </a:r>
                      <a:endParaRPr lang="ru-RU" dirty="0"/>
                    </a:p>
                  </a:txBody>
                  <a:tcPr/>
                </a:tc>
                <a:tc>
                  <a:txBody>
                    <a:bodyPr/>
                    <a:lstStyle/>
                    <a:p>
                      <a:r>
                        <a:rPr lang="ru-RU" sz="1100" dirty="0" smtClean="0"/>
                        <a:t>Сильнейшая сейсмическая</a:t>
                      </a:r>
                      <a:r>
                        <a:rPr lang="ru-RU" sz="1100" baseline="0" dirty="0" smtClean="0"/>
                        <a:t> катастрофа</a:t>
                      </a:r>
                      <a:endParaRPr lang="ru-RU" sz="1100" dirty="0"/>
                    </a:p>
                  </a:txBody>
                  <a:tcPr/>
                </a:tc>
                <a:tc>
                  <a:txBody>
                    <a:bodyPr/>
                    <a:lstStyle/>
                    <a:p>
                      <a:pPr>
                        <a:lnSpc>
                          <a:spcPct val="150000"/>
                        </a:lnSpc>
                      </a:pPr>
                      <a:r>
                        <a:rPr lang="ru-RU" sz="1100" dirty="0"/>
                        <a:t>Изменения в почве огромных размеров, многочисленные трещины, обвалы, оползни, отклонения течений рек, ни одно сооружение не выдерживает нагрузки и разрушается</a:t>
                      </a:r>
                      <a:endParaRPr lang="ru-RU" sz="1100" dirty="0">
                        <a:latin typeface="Times New Roman"/>
                        <a:ea typeface="Times New Roman"/>
                      </a:endParaRPr>
                    </a:p>
                  </a:txBody>
                  <a:tcPr marL="68580" marR="68580" marT="0" marB="0"/>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t>Методы защиты населения от землетрясений</a:t>
            </a:r>
            <a:br>
              <a:rPr lang="ru-RU" b="1" dirty="0" smtClean="0"/>
            </a:br>
            <a:endParaRPr lang="ru-RU" dirty="0"/>
          </a:p>
        </p:txBody>
      </p:sp>
      <p:sp>
        <p:nvSpPr>
          <p:cNvPr id="3" name="Содержимое 2"/>
          <p:cNvSpPr>
            <a:spLocks noGrp="1"/>
          </p:cNvSpPr>
          <p:nvPr>
            <p:ph idx="1"/>
          </p:nvPr>
        </p:nvSpPr>
        <p:spPr>
          <a:xfrm>
            <a:off x="304800" y="1554162"/>
            <a:ext cx="8482042" cy="5018110"/>
          </a:xfrm>
          <a:ln>
            <a:solidFill>
              <a:srgbClr val="FF0000"/>
            </a:solidFill>
          </a:ln>
        </p:spPr>
        <p:txBody>
          <a:bodyPr>
            <a:normAutofit fontScale="85000" lnSpcReduction="20000"/>
          </a:bodyPr>
          <a:lstStyle/>
          <a:p>
            <a:r>
              <a:rPr lang="ru-RU" sz="2000" b="1" i="1" dirty="0" smtClean="0">
                <a:solidFill>
                  <a:srgbClr val="00B050"/>
                </a:solidFill>
              </a:rPr>
              <a:t>До землетрясения:</a:t>
            </a:r>
            <a:r>
              <a:rPr lang="ru-RU" sz="2000" b="1" dirty="0" smtClean="0">
                <a:solidFill>
                  <a:srgbClr val="00B050"/>
                </a:solidFill>
              </a:rPr>
              <a:t> </a:t>
            </a:r>
            <a:r>
              <a:rPr lang="ru-RU" sz="2000" dirty="0" smtClean="0"/>
              <a:t>необходимо иметь дома исправный батарейный радиоприемник, карманный электрический фонарик и аптечку. Уметь оказывать первую помощь. Следует знать расположение основных выключателей электричества и газовых кранов. Не ставить на полки и не держать в шкафах тяжелых предметов. Закрепить у стен тяжелую мебель. Разработать план контактов со всеми членами семьи и родственниками на случай землетрясения. Те же самые мероприятия проводятся на предприятиях, в учреждениях и школах.</a:t>
            </a:r>
          </a:p>
          <a:p>
            <a:r>
              <a:rPr lang="ru-RU" sz="2000" i="1" dirty="0" smtClean="0">
                <a:solidFill>
                  <a:srgbClr val="00B050"/>
                </a:solidFill>
              </a:rPr>
              <a:t>Во время землетрясения:</a:t>
            </a:r>
            <a:r>
              <a:rPr lang="ru-RU" sz="2000" dirty="0" smtClean="0">
                <a:solidFill>
                  <a:srgbClr val="00B050"/>
                </a:solidFill>
              </a:rPr>
              <a:t> </a:t>
            </a:r>
            <a:r>
              <a:rPr lang="ru-RU" sz="2000" dirty="0" smtClean="0"/>
              <a:t>прежде всего следует сохранять спокойствие. Если человек находится вне помещения -следует оставаться на улице, находясь внутри здания - рекомендуется оставаться там. Больше всего рискуют оказаться ранеными те, кто в панике выбегает из домов или бежит в укрытие. Находясь в помещении, следует стоять у опорных стен или встать в дверном проеме. На улице надо держаться подальше от электрических проводов и по-возможности не задерживаться на узких улицах. Никогда во время землетрясения не следует входить в лифт и на лестницы.</a:t>
            </a:r>
          </a:p>
          <a:p>
            <a:pPr>
              <a:buNone/>
            </a:pPr>
            <a:r>
              <a:rPr lang="ru-RU" sz="2000" i="1" dirty="0" smtClean="0"/>
              <a:t>      </a:t>
            </a:r>
            <a:r>
              <a:rPr lang="ru-RU" sz="2000" i="1" dirty="0" smtClean="0">
                <a:solidFill>
                  <a:srgbClr val="00B050"/>
                </a:solidFill>
              </a:rPr>
              <a:t>После землетрясения</a:t>
            </a:r>
            <a:r>
              <a:rPr lang="ru-RU" sz="2000" i="1" dirty="0" smtClean="0">
                <a:solidFill>
                  <a:schemeClr val="accent2">
                    <a:lumMod val="60000"/>
                    <a:lumOff val="40000"/>
                  </a:schemeClr>
                </a:solidFill>
              </a:rPr>
              <a:t>:</a:t>
            </a:r>
            <a:r>
              <a:rPr lang="ru-RU" sz="2000" dirty="0" smtClean="0">
                <a:solidFill>
                  <a:schemeClr val="accent2">
                    <a:lumMod val="60000"/>
                    <a:lumOff val="40000"/>
                  </a:schemeClr>
                </a:solidFill>
              </a:rPr>
              <a:t> </a:t>
            </a:r>
            <a:r>
              <a:rPr lang="ru-RU" sz="2000" dirty="0" smtClean="0"/>
              <a:t>нужно оказать первую помощь себе и тем, кому она требуется. Необходимо проверить газ, электричество и водопровод. Если имеются повреждения их следует отключить. Следует остерегаться поврежденных зданий, дымоходы и кирпичная кладка могут обрушиться.  Нельзя выходить к морю, может иметь место цунами. И главное, во всех случаях необходимо сохранять спокойствие! Больше всего пострадавших бывает в случае излишней паники.</a:t>
            </a:r>
          </a:p>
          <a:p>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descr="e7eb38b20281698641cda09ab4b45818_big.jpg"/>
          <p:cNvPicPr>
            <a:picLocks noChangeAspect="1"/>
          </p:cNvPicPr>
          <p:nvPr/>
        </p:nvPicPr>
        <p:blipFill>
          <a:blip r:embed="rId2"/>
          <a:stretch>
            <a:fillRect/>
          </a:stretch>
        </p:blipFill>
        <p:spPr>
          <a:xfrm>
            <a:off x="4786314" y="1071547"/>
            <a:ext cx="3810027" cy="2857520"/>
          </a:xfrm>
          <a:prstGeom prst="rect">
            <a:avLst/>
          </a:prstGeom>
          <a:ln>
            <a:noFill/>
          </a:ln>
          <a:effectLst>
            <a:softEdge rad="112500"/>
          </a:effectLst>
        </p:spPr>
      </p:pic>
      <p:pic>
        <p:nvPicPr>
          <p:cNvPr id="4" name="Содержимое 3" descr="123048476.jpg"/>
          <p:cNvPicPr>
            <a:picLocks noGrp="1" noChangeAspect="1"/>
          </p:cNvPicPr>
          <p:nvPr>
            <p:ph idx="1"/>
          </p:nvPr>
        </p:nvPicPr>
        <p:blipFill>
          <a:blip r:embed="rId3"/>
          <a:stretch>
            <a:fillRect/>
          </a:stretch>
        </p:blipFill>
        <p:spPr>
          <a:xfrm>
            <a:off x="-1" y="1071546"/>
            <a:ext cx="4077193" cy="2857520"/>
          </a:xfrm>
          <a:prstGeom prst="rect">
            <a:avLst/>
          </a:prstGeom>
          <a:ln>
            <a:noFill/>
          </a:ln>
          <a:effectLst>
            <a:softEdge rad="112500"/>
          </a:effectLst>
        </p:spPr>
      </p:pic>
      <p:sp>
        <p:nvSpPr>
          <p:cNvPr id="2" name="Заголовок 1"/>
          <p:cNvSpPr>
            <a:spLocks noGrp="1"/>
          </p:cNvSpPr>
          <p:nvPr>
            <p:ph type="title"/>
          </p:nvPr>
        </p:nvSpPr>
        <p:spPr/>
        <p:txBody>
          <a:bodyPr>
            <a:normAutofit fontScale="90000"/>
          </a:bodyPr>
          <a:lstStyle/>
          <a:p>
            <a:r>
              <a:rPr lang="ru-RU" b="1" dirty="0" smtClean="0"/>
              <a:t>Наводнения</a:t>
            </a:r>
            <a:r>
              <a:rPr lang="ru-RU" dirty="0" smtClean="0"/>
              <a:t/>
            </a:r>
            <a:br>
              <a:rPr lang="ru-RU" dirty="0" smtClean="0"/>
            </a:br>
            <a:endParaRPr lang="ru-RU" dirty="0"/>
          </a:p>
        </p:txBody>
      </p:sp>
      <p:sp>
        <p:nvSpPr>
          <p:cNvPr id="7" name="TextBox 6"/>
          <p:cNvSpPr txBox="1"/>
          <p:nvPr/>
        </p:nvSpPr>
        <p:spPr>
          <a:xfrm>
            <a:off x="357159" y="3929066"/>
            <a:ext cx="8286808" cy="2215991"/>
          </a:xfrm>
          <a:prstGeom prst="rect">
            <a:avLst/>
          </a:prstGeom>
          <a:noFill/>
        </p:spPr>
        <p:txBody>
          <a:bodyPr wrap="square" rtlCol="0">
            <a:spAutoFit/>
          </a:bodyPr>
          <a:lstStyle/>
          <a:p>
            <a:r>
              <a:rPr lang="ru-RU" sz="2000" b="1" i="1" dirty="0" smtClean="0"/>
              <a:t>Наводнения</a:t>
            </a:r>
            <a:r>
              <a:rPr lang="ru-RU" sz="2000" dirty="0" smtClean="0"/>
              <a:t> – это значительное затопление местности в результате подъема уровня воды в реке, озере, водохранилище, вызываемого притоком воды в период снеготаяния или ливней, ветровых нагонов воды, при заторах льда на реках, прорыве плотин и ограждающих дамб, завалах рек при землетрясениях, горных обвалах или селевых потоках.</a:t>
            </a:r>
          </a:p>
          <a:p>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t>Классификация наводнений</a:t>
            </a:r>
            <a:r>
              <a:rPr lang="ru-RU" dirty="0" smtClean="0"/>
              <a:t/>
            </a:r>
            <a:br>
              <a:rPr lang="ru-RU" dirty="0" smtClean="0"/>
            </a:br>
            <a:endParaRPr lang="ru-RU" dirty="0"/>
          </a:p>
        </p:txBody>
      </p:sp>
      <p:sp>
        <p:nvSpPr>
          <p:cNvPr id="3" name="Содержимое 2"/>
          <p:cNvSpPr>
            <a:spLocks noGrp="1"/>
          </p:cNvSpPr>
          <p:nvPr>
            <p:ph idx="1"/>
          </p:nvPr>
        </p:nvSpPr>
        <p:spPr/>
        <p:txBody>
          <a:bodyPr/>
          <a:lstStyle/>
          <a:p>
            <a:endParaRPr lang="ru-RU" dirty="0" smtClean="0"/>
          </a:p>
          <a:p>
            <a:endParaRPr lang="ru-RU" dirty="0"/>
          </a:p>
        </p:txBody>
      </p:sp>
      <p:pic>
        <p:nvPicPr>
          <p:cNvPr id="19458" name="Picture 2"/>
          <p:cNvPicPr>
            <a:picLocks noChangeAspect="1" noChangeArrowheads="1"/>
          </p:cNvPicPr>
          <p:nvPr/>
        </p:nvPicPr>
        <p:blipFill>
          <a:blip r:embed="rId2"/>
          <a:srcRect/>
          <a:stretch>
            <a:fillRect/>
          </a:stretch>
        </p:blipFill>
        <p:spPr bwMode="auto">
          <a:xfrm>
            <a:off x="785786" y="1142984"/>
            <a:ext cx="6715171" cy="5477668"/>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t>Защита населения при наводнениях</a:t>
            </a:r>
            <a:endParaRPr lang="ru-RU" dirty="0"/>
          </a:p>
        </p:txBody>
      </p:sp>
      <p:sp>
        <p:nvSpPr>
          <p:cNvPr id="3" name="Содержимое 2"/>
          <p:cNvSpPr>
            <a:spLocks noGrp="1"/>
          </p:cNvSpPr>
          <p:nvPr>
            <p:ph idx="1"/>
          </p:nvPr>
        </p:nvSpPr>
        <p:spPr>
          <a:xfrm>
            <a:off x="304800" y="1554162"/>
            <a:ext cx="8686800" cy="5160986"/>
          </a:xfrm>
          <a:ln>
            <a:solidFill>
              <a:srgbClr val="FF0000"/>
            </a:solidFill>
          </a:ln>
        </p:spPr>
        <p:txBody>
          <a:bodyPr>
            <a:noAutofit/>
          </a:bodyPr>
          <a:lstStyle/>
          <a:p>
            <a:r>
              <a:rPr lang="ru-RU" sz="1500" i="1" dirty="0" smtClean="0">
                <a:solidFill>
                  <a:srgbClr val="00B050"/>
                </a:solidFill>
              </a:rPr>
              <a:t>1.Перед наводнением:</a:t>
            </a:r>
            <a:r>
              <a:rPr lang="ru-RU" sz="1500" dirty="0" smtClean="0"/>
              <a:t> приготовить мешки с песком, бревна, очистить канализационную систему, обеспечить запасными источниками энергопитания, средствами оказания первой помощи. Заправить баки автомашин. Создать запасы питьевой воды и продовольствия, готового к употреблению. Приготовить транзисторные приемники, спиртовые плитки и сигнальные электрические фонари.</a:t>
            </a:r>
          </a:p>
          <a:p>
            <a:r>
              <a:rPr lang="ru-RU" sz="1500" dirty="0" smtClean="0">
                <a:solidFill>
                  <a:srgbClr val="00B050"/>
                </a:solidFill>
              </a:rPr>
              <a:t>2. </a:t>
            </a:r>
            <a:r>
              <a:rPr lang="ru-RU" sz="1500" i="1" dirty="0" smtClean="0">
                <a:solidFill>
                  <a:srgbClr val="00B050"/>
                </a:solidFill>
              </a:rPr>
              <a:t>При объявлении о начале наводнения:</a:t>
            </a:r>
            <a:r>
              <a:rPr lang="ru-RU" sz="1500" dirty="0" smtClean="0">
                <a:solidFill>
                  <a:srgbClr val="00B050"/>
                </a:solidFill>
              </a:rPr>
              <a:t> </a:t>
            </a:r>
            <a:r>
              <a:rPr lang="ru-RU" sz="1500" dirty="0" smtClean="0"/>
              <a:t>запасти питьевую воду на случай, если колодцы станут непригодными, а водопровод перестанет функционировать. Если есть время, запасти, наполнить и привязать все то, что могло бы уплыть. Наметить сухое безопасное место, которое наверняка избежит затопления, на случай бегства. Следует учесть возможность быть отрезанным водой.</a:t>
            </a:r>
          </a:p>
          <a:p>
            <a:r>
              <a:rPr lang="ru-RU" sz="1500" dirty="0" smtClean="0">
                <a:solidFill>
                  <a:srgbClr val="00B050"/>
                </a:solidFill>
              </a:rPr>
              <a:t>3.</a:t>
            </a:r>
            <a:r>
              <a:rPr lang="ru-RU" sz="1500" i="1" dirty="0" smtClean="0">
                <a:solidFill>
                  <a:srgbClr val="00B050"/>
                </a:solidFill>
              </a:rPr>
              <a:t> Во время наводнения:</a:t>
            </a:r>
            <a:r>
              <a:rPr lang="ru-RU" sz="1500" dirty="0" smtClean="0"/>
              <a:t> избегать низко расположенных мест, которые могут оказаться затопленными при разрушении плотин. Никогда не переходить затопленные участки, если вода стоит выше колен. Поток может свалить с ног, а в водовороте человек становится беспомощным. Нельзя переправляться через затопленные участки на автомобиле, можно не заметить ямы.</a:t>
            </a:r>
          </a:p>
          <a:p>
            <a:r>
              <a:rPr lang="ru-RU" sz="1500" dirty="0" smtClean="0">
                <a:solidFill>
                  <a:srgbClr val="00B050"/>
                </a:solidFill>
              </a:rPr>
              <a:t>4.</a:t>
            </a:r>
            <a:r>
              <a:rPr lang="ru-RU" sz="1500" i="1" dirty="0" smtClean="0">
                <a:solidFill>
                  <a:srgbClr val="00B050"/>
                </a:solidFill>
              </a:rPr>
              <a:t> После наводнения:</a:t>
            </a:r>
            <a:r>
              <a:rPr lang="ru-RU" sz="1500" dirty="0" smtClean="0">
                <a:solidFill>
                  <a:srgbClr val="00B050"/>
                </a:solidFill>
              </a:rPr>
              <a:t> </a:t>
            </a:r>
            <a:r>
              <a:rPr lang="ru-RU" sz="1500" dirty="0" smtClean="0"/>
              <a:t>не следует употреблять продуктов питания, подмоченных паводковыми водами. Не использовать для питья воду без санитарной проверки. Каждый колодец должен быть сначала осушен, а вода подвергнута анализу на предмет ее безвредности. Без особой необходимости не следует заходить на участки, бывшие затопленными. Электроприборы должны быть перед употреблением высушены и опробованы.</a:t>
            </a:r>
          </a:p>
          <a:p>
            <a:endParaRPr lang="ru-RU" sz="15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t>Пожары</a:t>
            </a:r>
            <a:br>
              <a:rPr lang="ru-RU" b="1" dirty="0" smtClean="0"/>
            </a:br>
            <a:endParaRPr lang="ru-RU" dirty="0"/>
          </a:p>
        </p:txBody>
      </p:sp>
      <p:pic>
        <p:nvPicPr>
          <p:cNvPr id="4" name="Содержимое 3" descr="0_48a7_xl.jpg"/>
          <p:cNvPicPr>
            <a:picLocks noGrp="1" noChangeAspect="1"/>
          </p:cNvPicPr>
          <p:nvPr>
            <p:ph idx="1"/>
          </p:nvPr>
        </p:nvPicPr>
        <p:blipFill>
          <a:blip r:embed="rId2"/>
          <a:stretch>
            <a:fillRect/>
          </a:stretch>
        </p:blipFill>
        <p:spPr>
          <a:xfrm>
            <a:off x="1" y="4378288"/>
            <a:ext cx="3714744" cy="2479712"/>
          </a:xfrm>
        </p:spPr>
      </p:pic>
      <p:pic>
        <p:nvPicPr>
          <p:cNvPr id="5" name="Рисунок 4" descr="b_dc2cb9b8f55ce27675c17055fb66b8d9.jpg"/>
          <p:cNvPicPr>
            <a:picLocks noChangeAspect="1"/>
          </p:cNvPicPr>
          <p:nvPr/>
        </p:nvPicPr>
        <p:blipFill>
          <a:blip r:embed="rId3"/>
          <a:stretch>
            <a:fillRect/>
          </a:stretch>
        </p:blipFill>
        <p:spPr>
          <a:xfrm>
            <a:off x="6643702" y="0"/>
            <a:ext cx="2500298" cy="3469163"/>
          </a:xfrm>
          <a:prstGeom prst="rect">
            <a:avLst/>
          </a:prstGeom>
        </p:spPr>
      </p:pic>
      <p:sp>
        <p:nvSpPr>
          <p:cNvPr id="6" name="TextBox 5"/>
          <p:cNvSpPr txBox="1"/>
          <p:nvPr/>
        </p:nvSpPr>
        <p:spPr>
          <a:xfrm>
            <a:off x="500034" y="2000240"/>
            <a:ext cx="5929354" cy="1200329"/>
          </a:xfrm>
          <a:prstGeom prst="rect">
            <a:avLst/>
          </a:prstGeom>
          <a:noFill/>
        </p:spPr>
        <p:txBody>
          <a:bodyPr wrap="square" rtlCol="0">
            <a:spAutoFit/>
          </a:bodyPr>
          <a:lstStyle/>
          <a:p>
            <a:r>
              <a:rPr lang="ru-RU" b="1" dirty="0" smtClean="0"/>
              <a:t>Лесной пожар</a:t>
            </a:r>
            <a:r>
              <a:rPr lang="ru-RU" dirty="0" smtClean="0"/>
              <a:t> - это стихийное, неуправляемое человеком распространение огня по лесной площади.</a:t>
            </a:r>
          </a:p>
          <a:p>
            <a:endParaRPr lang="ru-RU" dirty="0"/>
          </a:p>
        </p:txBody>
      </p:sp>
      <p:sp>
        <p:nvSpPr>
          <p:cNvPr id="7" name="TextBox 6"/>
          <p:cNvSpPr txBox="1"/>
          <p:nvPr/>
        </p:nvSpPr>
        <p:spPr>
          <a:xfrm>
            <a:off x="4286248" y="4071942"/>
            <a:ext cx="4214843" cy="1477328"/>
          </a:xfrm>
          <a:prstGeom prst="rect">
            <a:avLst/>
          </a:prstGeom>
          <a:noFill/>
        </p:spPr>
        <p:txBody>
          <a:bodyPr wrap="square" rtlCol="0">
            <a:spAutoFit/>
          </a:bodyPr>
          <a:lstStyle/>
          <a:p>
            <a:r>
              <a:rPr lang="ru-RU" b="1" dirty="0" smtClean="0"/>
              <a:t>Торфяной пожар</a:t>
            </a:r>
            <a:r>
              <a:rPr lang="ru-RU" dirty="0" smtClean="0"/>
              <a:t> - это возгорание торфяного болота, осушенного или естественного, при перегреве его поверхности.</a:t>
            </a:r>
          </a:p>
          <a:p>
            <a:endParaRPr lang="ru-RU"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Трек">
  <a:themeElements>
    <a:clrScheme name="Техническая">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Трек">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Трек">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219</TotalTime>
  <Words>1102</Words>
  <PresentationFormat>Экран (4:3)</PresentationFormat>
  <Paragraphs>125</Paragraphs>
  <Slides>12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12</vt:i4>
      </vt:variant>
    </vt:vector>
  </HeadingPairs>
  <TitlesOfParts>
    <vt:vector size="13" baseType="lpstr">
      <vt:lpstr>Трек</vt:lpstr>
      <vt:lpstr>Презентация на тему: «Стихийные бедствия»</vt:lpstr>
      <vt:lpstr>Виды и характеристика стихийных бедствий</vt:lpstr>
      <vt:lpstr>землетрясения</vt:lpstr>
      <vt:lpstr>Классификация землетрясений </vt:lpstr>
      <vt:lpstr>Методы защиты населения от землетрясений </vt:lpstr>
      <vt:lpstr>Наводнения </vt:lpstr>
      <vt:lpstr>Классификация наводнений </vt:lpstr>
      <vt:lpstr>Защита населения при наводнениях</vt:lpstr>
      <vt:lpstr>Пожары </vt:lpstr>
      <vt:lpstr>Классификация пожаров </vt:lpstr>
      <vt:lpstr>Классификация пожаров </vt:lpstr>
      <vt:lpstr> Защита населения от пожаров</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cp:lastModifiedBy>Admin</cp:lastModifiedBy>
  <cp:revision>26</cp:revision>
  <dcterms:modified xsi:type="dcterms:W3CDTF">2013-05-29T14:45:33Z</dcterms:modified>
</cp:coreProperties>
</file>